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2" r:id="rId1"/>
  </p:sldMasterIdLst>
  <p:notesMasterIdLst>
    <p:notesMasterId r:id="rId40"/>
  </p:notesMasterIdLst>
  <p:sldIdLst>
    <p:sldId id="256" r:id="rId2"/>
    <p:sldId id="301" r:id="rId3"/>
    <p:sldId id="323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8" r:id="rId15"/>
    <p:sldId id="340" r:id="rId16"/>
    <p:sldId id="341" r:id="rId17"/>
    <p:sldId id="342" r:id="rId18"/>
    <p:sldId id="343" r:id="rId19"/>
    <p:sldId id="337" r:id="rId20"/>
    <p:sldId id="325" r:id="rId21"/>
    <p:sldId id="344" r:id="rId22"/>
    <p:sldId id="345" r:id="rId23"/>
    <p:sldId id="346" r:id="rId24"/>
    <p:sldId id="326" r:id="rId25"/>
    <p:sldId id="347" r:id="rId26"/>
    <p:sldId id="348" r:id="rId27"/>
    <p:sldId id="349" r:id="rId28"/>
    <p:sldId id="324" r:id="rId29"/>
    <p:sldId id="350" r:id="rId30"/>
    <p:sldId id="352" r:id="rId31"/>
    <p:sldId id="351" r:id="rId32"/>
    <p:sldId id="353" r:id="rId33"/>
    <p:sldId id="354" r:id="rId34"/>
    <p:sldId id="355" r:id="rId35"/>
    <p:sldId id="356" r:id="rId36"/>
    <p:sldId id="357" r:id="rId37"/>
    <p:sldId id="358" r:id="rId38"/>
    <p:sldId id="359" r:id="rId39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41"/>
      <p:bold r:id="rId42"/>
    </p:embeddedFont>
    <p:embeddedFont>
      <p:font typeface="標楷體" panose="03000509000000000000" pitchFamily="65" charset="-12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4F3C32-27EF-4B7B-8ECF-D26D6DBB9314}">
  <a:tblStyle styleId="{3E4F3C32-27EF-4B7B-8ECF-D26D6DBB93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3" autoAdjust="0"/>
  </p:normalViewPr>
  <p:slideViewPr>
    <p:cSldViewPr snapToGrid="0">
      <p:cViewPr>
        <p:scale>
          <a:sx n="100" d="100"/>
          <a:sy n="100" d="100"/>
        </p:scale>
        <p:origin x="970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8931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5007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1898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452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001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5082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4683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6096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630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2725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906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456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847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1923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129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013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047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714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2856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737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353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100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1806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0033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76140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0747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59465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04093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062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3915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1819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5249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4228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8666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5653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7331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365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9" r:id="rId3"/>
    <p:sldLayoutId id="2147483670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query.com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877425" y="2511978"/>
            <a:ext cx="6591214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/>
                </a:solidFill>
              </a:rPr>
              <a:t>var title =</a:t>
            </a:r>
            <a:r>
              <a:rPr lang="zh-TW" altLang="en-US" sz="3200" b="1" dirty="0">
                <a:solidFill>
                  <a:schemeClr val="tx2"/>
                </a:solidFill>
              </a:rPr>
              <a:t> </a:t>
            </a:r>
            <a:r>
              <a:rPr lang="en-US" altLang="zh-TW" sz="3200" b="1" dirty="0">
                <a:solidFill>
                  <a:schemeClr val="accent6"/>
                </a:solidFill>
              </a:rPr>
              <a:t>“JavaScript”</a:t>
            </a:r>
            <a:endParaRPr sz="3200" b="1" dirty="0">
              <a:solidFill>
                <a:schemeClr val="tx2"/>
              </a:solidFill>
            </a:endParaRPr>
          </a:p>
        </p:txBody>
      </p: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style</a:t>
            </a:r>
            <a:r>
              <a:rPr lang="en" sz="1400" dirty="0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</a:t>
            </a:r>
            <a:r>
              <a:rPr lang="en" sz="1400" dirty="0"/>
              <a:t>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5" name="Google Shape;501;p30">
            <a:extLst>
              <a:ext uri="{FF2B5EF4-FFF2-40B4-BE49-F238E27FC236}">
                <a16:creationId xmlns:a16="http://schemas.microsoft.com/office/drawing/2014/main" id="{1FE33B67-4FFC-4EFA-8058-F1E5E5628519}"/>
              </a:ext>
            </a:extLst>
          </p:cNvPr>
          <p:cNvSpPr txBox="1">
            <a:spLocks/>
          </p:cNvSpPr>
          <p:nvPr/>
        </p:nvSpPr>
        <p:spPr>
          <a:xfrm>
            <a:off x="1624664" y="1768525"/>
            <a:ext cx="5377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3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/* 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第四章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*/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78914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中的變數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20" name="Google Shape;502;p30">
            <a:extLst>
              <a:ext uri="{FF2B5EF4-FFF2-40B4-BE49-F238E27FC236}">
                <a16:creationId xmlns:a16="http://schemas.microsoft.com/office/drawing/2014/main" id="{74ADEE21-375E-4C26-B071-3EBED15C6044}"/>
              </a:ext>
            </a:extLst>
          </p:cNvPr>
          <p:cNvSpPr txBox="1">
            <a:spLocks/>
          </p:cNvSpPr>
          <p:nvPr/>
        </p:nvSpPr>
        <p:spPr>
          <a:xfrm>
            <a:off x="2076979" y="1635373"/>
            <a:ext cx="3520933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變數可以互相複製內容 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57A8F10-053E-4672-AB0A-1D1B43C9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574" y="1754167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502;p30">
            <a:extLst>
              <a:ext uri="{FF2B5EF4-FFF2-40B4-BE49-F238E27FC236}">
                <a16:creationId xmlns:a16="http://schemas.microsoft.com/office/drawing/2014/main" id="{200BE48B-A427-45B8-B4FE-B25DC3490A22}"/>
              </a:ext>
            </a:extLst>
          </p:cNvPr>
          <p:cNvSpPr txBox="1">
            <a:spLocks/>
          </p:cNvSpPr>
          <p:nvPr/>
        </p:nvSpPr>
        <p:spPr>
          <a:xfrm>
            <a:off x="2076979" y="2234546"/>
            <a:ext cx="3654749" cy="615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2400" b="1" dirty="0">
                <a:solidFill>
                  <a:schemeClr val="bg2"/>
                </a:solidFill>
              </a:rPr>
              <a:t>var</a:t>
            </a:r>
            <a:r>
              <a:rPr lang="zh-TW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TW" sz="2400" b="1" dirty="0">
                <a:solidFill>
                  <a:schemeClr val="accent6"/>
                </a:solidFill>
              </a:rPr>
              <a:t>first</a:t>
            </a:r>
            <a:r>
              <a:rPr lang="zh-TW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TW" sz="2400" b="1" dirty="0">
                <a:solidFill>
                  <a:schemeClr val="accent6"/>
                </a:solidFill>
              </a:rPr>
              <a:t>=</a:t>
            </a:r>
            <a:r>
              <a:rPr lang="zh-TW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TW" sz="2400" b="1" dirty="0">
                <a:solidFill>
                  <a:schemeClr val="accent1"/>
                </a:solidFill>
              </a:rPr>
              <a:t>200</a:t>
            </a:r>
            <a:r>
              <a:rPr lang="en-US" altLang="zh-TW" sz="2400" b="1" dirty="0"/>
              <a:t>;</a:t>
            </a:r>
          </a:p>
          <a:p>
            <a:pPr marL="0" indent="0">
              <a:lnSpc>
                <a:spcPct val="150000"/>
              </a:lnSpc>
            </a:pPr>
            <a:r>
              <a:rPr lang="en-US" altLang="zh-TW" sz="2400" b="1" dirty="0">
                <a:solidFill>
                  <a:schemeClr val="bg2"/>
                </a:solidFill>
              </a:rPr>
              <a:t>var</a:t>
            </a:r>
            <a:r>
              <a:rPr lang="en-US" altLang="zh-TW" sz="2400" b="1" dirty="0"/>
              <a:t> second = first;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D8966F9-52BE-46B1-A2AC-C5DDE6FE281B}"/>
              </a:ext>
            </a:extLst>
          </p:cNvPr>
          <p:cNvSpPr/>
          <p:nvPr/>
        </p:nvSpPr>
        <p:spPr>
          <a:xfrm>
            <a:off x="6418640" y="2402652"/>
            <a:ext cx="612000" cy="612000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200</a:t>
            </a:r>
            <a:endParaRPr lang="zh-TW" altLang="en-US" dirty="0"/>
          </a:p>
        </p:txBody>
      </p:sp>
      <p:sp>
        <p:nvSpPr>
          <p:cNvPr id="24" name="Google Shape;502;p30">
            <a:extLst>
              <a:ext uri="{FF2B5EF4-FFF2-40B4-BE49-F238E27FC236}">
                <a16:creationId xmlns:a16="http://schemas.microsoft.com/office/drawing/2014/main" id="{BDFE9C0B-34AE-4D6D-B019-A20D094261B8}"/>
              </a:ext>
            </a:extLst>
          </p:cNvPr>
          <p:cNvSpPr txBox="1">
            <a:spLocks/>
          </p:cNvSpPr>
          <p:nvPr/>
        </p:nvSpPr>
        <p:spPr>
          <a:xfrm>
            <a:off x="6273769" y="1984665"/>
            <a:ext cx="901741" cy="49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TW" sz="1400" b="1" dirty="0">
                <a:solidFill>
                  <a:schemeClr val="bg1"/>
                </a:solidFill>
              </a:rPr>
              <a:t>first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C3EC974-B4B2-4AA0-BE38-9E74B2B271D6}"/>
              </a:ext>
            </a:extLst>
          </p:cNvPr>
          <p:cNvSpPr/>
          <p:nvPr/>
        </p:nvSpPr>
        <p:spPr>
          <a:xfrm>
            <a:off x="7717551" y="2402652"/>
            <a:ext cx="612000" cy="612000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200</a:t>
            </a:r>
            <a:endParaRPr lang="zh-TW" altLang="en-US" dirty="0"/>
          </a:p>
        </p:txBody>
      </p:sp>
      <p:sp>
        <p:nvSpPr>
          <p:cNvPr id="11" name="Google Shape;502;p30">
            <a:extLst>
              <a:ext uri="{FF2B5EF4-FFF2-40B4-BE49-F238E27FC236}">
                <a16:creationId xmlns:a16="http://schemas.microsoft.com/office/drawing/2014/main" id="{E5C0F5C3-4883-41DE-B7F2-C81D1837F7D4}"/>
              </a:ext>
            </a:extLst>
          </p:cNvPr>
          <p:cNvSpPr txBox="1">
            <a:spLocks/>
          </p:cNvSpPr>
          <p:nvPr/>
        </p:nvSpPr>
        <p:spPr>
          <a:xfrm>
            <a:off x="7572680" y="1984665"/>
            <a:ext cx="901741" cy="49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TW" sz="1400" b="1" dirty="0">
                <a:solidFill>
                  <a:schemeClr val="bg1"/>
                </a:solidFill>
              </a:rPr>
              <a:t>second</a:t>
            </a:r>
          </a:p>
        </p:txBody>
      </p:sp>
    </p:spTree>
    <p:extLst>
      <p:ext uri="{BB962C8B-B14F-4D97-AF65-F5344CB8AC3E}">
        <p14:creationId xmlns:p14="http://schemas.microsoft.com/office/powerpoint/2010/main" val="1895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78914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中的變數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26D1CF5-321A-48D2-BF1B-492A2BE8E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852" y="1550207"/>
            <a:ext cx="371589" cy="37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02;p30">
            <a:extLst>
              <a:ext uri="{FF2B5EF4-FFF2-40B4-BE49-F238E27FC236}">
                <a16:creationId xmlns:a16="http://schemas.microsoft.com/office/drawing/2014/main" id="{2A9299B2-25E7-4C24-986B-625474035355}"/>
              </a:ext>
            </a:extLst>
          </p:cNvPr>
          <p:cNvSpPr txBox="1">
            <a:spLocks/>
          </p:cNvSpPr>
          <p:nvPr/>
        </p:nvSpPr>
        <p:spPr>
          <a:xfrm>
            <a:off x="1783914" y="1414696"/>
            <a:ext cx="6942512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accent6"/>
                </a:solidFill>
              </a:rPr>
              <a:t>Array</a:t>
            </a:r>
            <a:r>
              <a:rPr lang="zh-TW" altLang="en-US" sz="1800" b="1" dirty="0">
                <a:solidFill>
                  <a:schemeClr val="accent6"/>
                </a:solidFill>
              </a:rPr>
              <a:t>：一組變數的集合，可以想成一排相連的字卡（或格子）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sp>
        <p:nvSpPr>
          <p:cNvPr id="14" name="Google Shape;502;p30">
            <a:extLst>
              <a:ext uri="{FF2B5EF4-FFF2-40B4-BE49-F238E27FC236}">
                <a16:creationId xmlns:a16="http://schemas.microsoft.com/office/drawing/2014/main" id="{DB33FC86-6D8B-4854-935C-E9C3E1E7AEEC}"/>
              </a:ext>
            </a:extLst>
          </p:cNvPr>
          <p:cNvSpPr txBox="1">
            <a:spLocks/>
          </p:cNvSpPr>
          <p:nvPr/>
        </p:nvSpPr>
        <p:spPr>
          <a:xfrm>
            <a:off x="1627856" y="2362275"/>
            <a:ext cx="6942513" cy="615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2400" b="1" dirty="0">
                <a:solidFill>
                  <a:schemeClr val="accent6"/>
                </a:solidFill>
              </a:rPr>
              <a:t>範例：</a:t>
            </a:r>
            <a:r>
              <a:rPr lang="en-US" altLang="zh-TW" sz="2400" b="1" dirty="0">
                <a:solidFill>
                  <a:schemeClr val="bg2"/>
                </a:solidFill>
              </a:rPr>
              <a:t>var</a:t>
            </a:r>
            <a:r>
              <a:rPr lang="zh-TW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TW" sz="2400" b="1" dirty="0">
                <a:solidFill>
                  <a:schemeClr val="accent6"/>
                </a:solidFill>
              </a:rPr>
              <a:t>alpha = [</a:t>
            </a:r>
            <a:r>
              <a:rPr lang="en-US" altLang="zh-TW" sz="2400" b="1" dirty="0">
                <a:solidFill>
                  <a:schemeClr val="accent1"/>
                </a:solidFill>
              </a:rPr>
              <a:t>‘a’</a:t>
            </a:r>
            <a:r>
              <a:rPr lang="en-US" altLang="zh-TW" sz="2400" b="1" dirty="0">
                <a:solidFill>
                  <a:schemeClr val="accent6"/>
                </a:solidFill>
              </a:rPr>
              <a:t>,</a:t>
            </a:r>
            <a:r>
              <a:rPr lang="en-US" altLang="zh-TW" sz="2400" b="1" dirty="0">
                <a:solidFill>
                  <a:schemeClr val="accent1"/>
                </a:solidFill>
              </a:rPr>
              <a:t> ‘b’</a:t>
            </a:r>
            <a:r>
              <a:rPr lang="en-US" altLang="zh-TW" sz="2400" b="1" dirty="0">
                <a:solidFill>
                  <a:schemeClr val="accent6"/>
                </a:solidFill>
              </a:rPr>
              <a:t>, </a:t>
            </a:r>
            <a:r>
              <a:rPr lang="en-US" altLang="zh-TW" sz="2400" b="1" dirty="0">
                <a:solidFill>
                  <a:schemeClr val="accent1"/>
                </a:solidFill>
              </a:rPr>
              <a:t>‘c’</a:t>
            </a:r>
            <a:r>
              <a:rPr lang="en-US" altLang="zh-TW" sz="2400" b="1" dirty="0">
                <a:solidFill>
                  <a:schemeClr val="accent6"/>
                </a:solidFill>
              </a:rPr>
              <a:t>, </a:t>
            </a:r>
            <a:r>
              <a:rPr lang="en-US" altLang="zh-TW" sz="2400" b="1" dirty="0">
                <a:solidFill>
                  <a:schemeClr val="accent1"/>
                </a:solidFill>
              </a:rPr>
              <a:t>‘d’</a:t>
            </a:r>
            <a:r>
              <a:rPr lang="en-US" altLang="zh-TW" sz="2400" b="1" dirty="0">
                <a:solidFill>
                  <a:schemeClr val="accent6"/>
                </a:solidFill>
              </a:rPr>
              <a:t>]</a:t>
            </a:r>
            <a:r>
              <a:rPr lang="en-US" altLang="zh-TW" sz="2400" b="1" dirty="0"/>
              <a:t>;</a:t>
            </a: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72AB32F7-D907-4E94-A277-120C982D3AAC}"/>
              </a:ext>
            </a:extLst>
          </p:cNvPr>
          <p:cNvGrpSpPr/>
          <p:nvPr/>
        </p:nvGrpSpPr>
        <p:grpSpPr>
          <a:xfrm>
            <a:off x="3150914" y="3271888"/>
            <a:ext cx="3376266" cy="1059913"/>
            <a:chOff x="2945391" y="2413465"/>
            <a:chExt cx="3376266" cy="1059913"/>
          </a:xfrm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EDDDF4C6-1311-4A96-A5A3-D4E4A97C884D}"/>
                </a:ext>
              </a:extLst>
            </p:cNvPr>
            <p:cNvSpPr/>
            <p:nvPr/>
          </p:nvSpPr>
          <p:spPr>
            <a:xfrm>
              <a:off x="3765358" y="2857107"/>
              <a:ext cx="612000" cy="612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a</a:t>
              </a:r>
              <a:endParaRPr lang="zh-TW" altLang="en-US" dirty="0"/>
            </a:p>
          </p:txBody>
        </p:sp>
        <p:sp>
          <p:nvSpPr>
            <p:cNvPr id="34" name="Google Shape;502;p30">
              <a:extLst>
                <a:ext uri="{FF2B5EF4-FFF2-40B4-BE49-F238E27FC236}">
                  <a16:creationId xmlns:a16="http://schemas.microsoft.com/office/drawing/2014/main" id="{C0ABDB5D-68C3-4979-B79E-87750E02BAF7}"/>
                </a:ext>
              </a:extLst>
            </p:cNvPr>
            <p:cNvSpPr txBox="1">
              <a:spLocks/>
            </p:cNvSpPr>
            <p:nvPr/>
          </p:nvSpPr>
          <p:spPr>
            <a:xfrm>
              <a:off x="2945391" y="2913226"/>
              <a:ext cx="901741" cy="499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 algn="ctr">
                <a:lnSpc>
                  <a:spcPct val="15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</a:rPr>
                <a:t>alpha</a:t>
              </a:r>
            </a:p>
          </p:txBody>
        </p: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75BE7628-C2C5-4639-8E2D-39D14D26FA3F}"/>
                </a:ext>
              </a:extLst>
            </p:cNvPr>
            <p:cNvSpPr/>
            <p:nvPr/>
          </p:nvSpPr>
          <p:spPr>
            <a:xfrm>
              <a:off x="4412980" y="2861378"/>
              <a:ext cx="612000" cy="612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b</a:t>
              </a:r>
              <a:endParaRPr lang="zh-TW" altLang="en-US" dirty="0"/>
            </a:p>
          </p:txBody>
        </p:sp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A72157A2-4B96-4E33-8AF4-CCFC9637F299}"/>
                </a:ext>
              </a:extLst>
            </p:cNvPr>
            <p:cNvSpPr/>
            <p:nvPr/>
          </p:nvSpPr>
          <p:spPr>
            <a:xfrm>
              <a:off x="5060602" y="2857107"/>
              <a:ext cx="612000" cy="612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c</a:t>
              </a:r>
              <a:endParaRPr lang="zh-TW" altLang="en-US" dirty="0"/>
            </a:p>
          </p:txBody>
        </p:sp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B185A7AE-01B9-49DF-9868-5D9E43D8C4DD}"/>
                </a:ext>
              </a:extLst>
            </p:cNvPr>
            <p:cNvSpPr/>
            <p:nvPr/>
          </p:nvSpPr>
          <p:spPr>
            <a:xfrm>
              <a:off x="5708224" y="2857107"/>
              <a:ext cx="612000" cy="612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</a:t>
              </a:r>
              <a:endParaRPr lang="zh-TW" altLang="en-US" dirty="0"/>
            </a:p>
          </p:txBody>
        </p:sp>
        <p:sp>
          <p:nvSpPr>
            <p:cNvPr id="38" name="Google Shape;502;p30">
              <a:extLst>
                <a:ext uri="{FF2B5EF4-FFF2-40B4-BE49-F238E27FC236}">
                  <a16:creationId xmlns:a16="http://schemas.microsoft.com/office/drawing/2014/main" id="{BD0C6348-18E2-4E94-8A0D-616EDF1468F3}"/>
                </a:ext>
              </a:extLst>
            </p:cNvPr>
            <p:cNvSpPr txBox="1">
              <a:spLocks/>
            </p:cNvSpPr>
            <p:nvPr/>
          </p:nvSpPr>
          <p:spPr>
            <a:xfrm>
              <a:off x="3765357" y="2425076"/>
              <a:ext cx="612001" cy="499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 algn="ctr">
                <a:lnSpc>
                  <a:spcPct val="15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9" name="Google Shape;502;p30">
              <a:extLst>
                <a:ext uri="{FF2B5EF4-FFF2-40B4-BE49-F238E27FC236}">
                  <a16:creationId xmlns:a16="http://schemas.microsoft.com/office/drawing/2014/main" id="{3611BD4E-6D4A-4F44-A4D3-071B8DD830C5}"/>
                </a:ext>
              </a:extLst>
            </p:cNvPr>
            <p:cNvSpPr txBox="1">
              <a:spLocks/>
            </p:cNvSpPr>
            <p:nvPr/>
          </p:nvSpPr>
          <p:spPr>
            <a:xfrm>
              <a:off x="4412979" y="2420899"/>
              <a:ext cx="612001" cy="499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 algn="ctr">
                <a:lnSpc>
                  <a:spcPct val="15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0" name="Google Shape;502;p30">
              <a:extLst>
                <a:ext uri="{FF2B5EF4-FFF2-40B4-BE49-F238E27FC236}">
                  <a16:creationId xmlns:a16="http://schemas.microsoft.com/office/drawing/2014/main" id="{EB989378-62EE-4CD8-92E7-87FD4E4C6DE3}"/>
                </a:ext>
              </a:extLst>
            </p:cNvPr>
            <p:cNvSpPr txBox="1">
              <a:spLocks/>
            </p:cNvSpPr>
            <p:nvPr/>
          </p:nvSpPr>
          <p:spPr>
            <a:xfrm>
              <a:off x="5060601" y="2420899"/>
              <a:ext cx="612001" cy="499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 algn="ctr">
                <a:lnSpc>
                  <a:spcPct val="15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1" name="Google Shape;502;p30">
              <a:extLst>
                <a:ext uri="{FF2B5EF4-FFF2-40B4-BE49-F238E27FC236}">
                  <a16:creationId xmlns:a16="http://schemas.microsoft.com/office/drawing/2014/main" id="{C01D6534-2C88-451E-927E-C28DDE38922E}"/>
                </a:ext>
              </a:extLst>
            </p:cNvPr>
            <p:cNvSpPr txBox="1">
              <a:spLocks/>
            </p:cNvSpPr>
            <p:nvPr/>
          </p:nvSpPr>
          <p:spPr>
            <a:xfrm>
              <a:off x="5709656" y="2413465"/>
              <a:ext cx="612001" cy="499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 algn="ctr">
                <a:lnSpc>
                  <a:spcPct val="15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132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78914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中的變數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26D1CF5-321A-48D2-BF1B-492A2BE8E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852" y="1550207"/>
            <a:ext cx="371589" cy="37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02;p30">
            <a:extLst>
              <a:ext uri="{FF2B5EF4-FFF2-40B4-BE49-F238E27FC236}">
                <a16:creationId xmlns:a16="http://schemas.microsoft.com/office/drawing/2014/main" id="{2A9299B2-25E7-4C24-986B-625474035355}"/>
              </a:ext>
            </a:extLst>
          </p:cNvPr>
          <p:cNvSpPr txBox="1">
            <a:spLocks/>
          </p:cNvSpPr>
          <p:nvPr/>
        </p:nvSpPr>
        <p:spPr>
          <a:xfrm>
            <a:off x="1783914" y="1414696"/>
            <a:ext cx="6942512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accent6"/>
                </a:solidFill>
              </a:rPr>
              <a:t>Array</a:t>
            </a:r>
            <a:r>
              <a:rPr lang="zh-TW" altLang="en-US" sz="1800" b="1" dirty="0">
                <a:solidFill>
                  <a:schemeClr val="accent6"/>
                </a:solidFill>
              </a:rPr>
              <a:t>：一組變數的集合，可以想成一排相連的字卡（或格子）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5964746-E7D8-45B9-BDD9-B593B747268F}"/>
              </a:ext>
            </a:extLst>
          </p:cNvPr>
          <p:cNvGrpSpPr/>
          <p:nvPr/>
        </p:nvGrpSpPr>
        <p:grpSpPr>
          <a:xfrm>
            <a:off x="3150914" y="3271888"/>
            <a:ext cx="3376266" cy="1059913"/>
            <a:chOff x="2945391" y="2413465"/>
            <a:chExt cx="3376266" cy="1059913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3F6E0B5E-965A-457E-A93B-AF93E5DBB0F2}"/>
                </a:ext>
              </a:extLst>
            </p:cNvPr>
            <p:cNvSpPr/>
            <p:nvPr/>
          </p:nvSpPr>
          <p:spPr>
            <a:xfrm>
              <a:off x="3765358" y="2857107"/>
              <a:ext cx="612000" cy="612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a</a:t>
              </a:r>
              <a:endParaRPr lang="zh-TW" altLang="en-US" dirty="0"/>
            </a:p>
          </p:txBody>
        </p:sp>
        <p:sp>
          <p:nvSpPr>
            <p:cNvPr id="17" name="Google Shape;502;p30">
              <a:extLst>
                <a:ext uri="{FF2B5EF4-FFF2-40B4-BE49-F238E27FC236}">
                  <a16:creationId xmlns:a16="http://schemas.microsoft.com/office/drawing/2014/main" id="{5F8AE131-4200-4FA5-8977-679AB90E0F8E}"/>
                </a:ext>
              </a:extLst>
            </p:cNvPr>
            <p:cNvSpPr txBox="1">
              <a:spLocks/>
            </p:cNvSpPr>
            <p:nvPr/>
          </p:nvSpPr>
          <p:spPr>
            <a:xfrm>
              <a:off x="2945391" y="2913226"/>
              <a:ext cx="901741" cy="499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 algn="ctr">
                <a:lnSpc>
                  <a:spcPct val="15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</a:rPr>
                <a:t>alpha</a:t>
              </a:r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7CC959EE-B361-45C6-AB30-9A25965987DD}"/>
                </a:ext>
              </a:extLst>
            </p:cNvPr>
            <p:cNvSpPr/>
            <p:nvPr/>
          </p:nvSpPr>
          <p:spPr>
            <a:xfrm>
              <a:off x="4412980" y="2861378"/>
              <a:ext cx="612000" cy="612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b</a:t>
              </a:r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8D8B604F-30BA-4A9B-A31C-2B6AD945B057}"/>
                </a:ext>
              </a:extLst>
            </p:cNvPr>
            <p:cNvSpPr/>
            <p:nvPr/>
          </p:nvSpPr>
          <p:spPr>
            <a:xfrm>
              <a:off x="5060602" y="2857107"/>
              <a:ext cx="612000" cy="612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c</a:t>
              </a:r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BFB2641A-3760-42EA-89B6-5962B785F438}"/>
                </a:ext>
              </a:extLst>
            </p:cNvPr>
            <p:cNvSpPr/>
            <p:nvPr/>
          </p:nvSpPr>
          <p:spPr>
            <a:xfrm>
              <a:off x="5708224" y="2857107"/>
              <a:ext cx="612000" cy="612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</a:t>
              </a:r>
              <a:endParaRPr lang="zh-TW" altLang="en-US" dirty="0"/>
            </a:p>
          </p:txBody>
        </p:sp>
        <p:sp>
          <p:nvSpPr>
            <p:cNvPr id="28" name="Google Shape;502;p30">
              <a:extLst>
                <a:ext uri="{FF2B5EF4-FFF2-40B4-BE49-F238E27FC236}">
                  <a16:creationId xmlns:a16="http://schemas.microsoft.com/office/drawing/2014/main" id="{005C02E1-023A-4272-8605-B21435563EF2}"/>
                </a:ext>
              </a:extLst>
            </p:cNvPr>
            <p:cNvSpPr txBox="1">
              <a:spLocks/>
            </p:cNvSpPr>
            <p:nvPr/>
          </p:nvSpPr>
          <p:spPr>
            <a:xfrm>
              <a:off x="3765357" y="2425076"/>
              <a:ext cx="612001" cy="499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 algn="ctr">
                <a:lnSpc>
                  <a:spcPct val="15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9" name="Google Shape;502;p30">
              <a:extLst>
                <a:ext uri="{FF2B5EF4-FFF2-40B4-BE49-F238E27FC236}">
                  <a16:creationId xmlns:a16="http://schemas.microsoft.com/office/drawing/2014/main" id="{A217DD5D-A1DA-450C-B311-9A86FFBF35FF}"/>
                </a:ext>
              </a:extLst>
            </p:cNvPr>
            <p:cNvSpPr txBox="1">
              <a:spLocks/>
            </p:cNvSpPr>
            <p:nvPr/>
          </p:nvSpPr>
          <p:spPr>
            <a:xfrm>
              <a:off x="4412979" y="2420899"/>
              <a:ext cx="612001" cy="499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 algn="ctr">
                <a:lnSpc>
                  <a:spcPct val="15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0" name="Google Shape;502;p30">
              <a:extLst>
                <a:ext uri="{FF2B5EF4-FFF2-40B4-BE49-F238E27FC236}">
                  <a16:creationId xmlns:a16="http://schemas.microsoft.com/office/drawing/2014/main" id="{2B4F8126-6A4C-4CBA-BC8A-8233A9208666}"/>
                </a:ext>
              </a:extLst>
            </p:cNvPr>
            <p:cNvSpPr txBox="1">
              <a:spLocks/>
            </p:cNvSpPr>
            <p:nvPr/>
          </p:nvSpPr>
          <p:spPr>
            <a:xfrm>
              <a:off x="5060601" y="2420899"/>
              <a:ext cx="612001" cy="499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 algn="ctr">
                <a:lnSpc>
                  <a:spcPct val="15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1" name="Google Shape;502;p30">
              <a:extLst>
                <a:ext uri="{FF2B5EF4-FFF2-40B4-BE49-F238E27FC236}">
                  <a16:creationId xmlns:a16="http://schemas.microsoft.com/office/drawing/2014/main" id="{07305799-9A38-42EA-9BC6-D9D0098AB1EC}"/>
                </a:ext>
              </a:extLst>
            </p:cNvPr>
            <p:cNvSpPr txBox="1">
              <a:spLocks/>
            </p:cNvSpPr>
            <p:nvPr/>
          </p:nvSpPr>
          <p:spPr>
            <a:xfrm>
              <a:off x="5709656" y="2413465"/>
              <a:ext cx="612001" cy="499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 algn="ctr">
                <a:lnSpc>
                  <a:spcPct val="15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18" name="Google Shape;502;p30">
            <a:extLst>
              <a:ext uri="{FF2B5EF4-FFF2-40B4-BE49-F238E27FC236}">
                <a16:creationId xmlns:a16="http://schemas.microsoft.com/office/drawing/2014/main" id="{6CEBC166-6949-4F24-A515-5D12515440D9}"/>
              </a:ext>
            </a:extLst>
          </p:cNvPr>
          <p:cNvSpPr txBox="1">
            <a:spLocks/>
          </p:cNvSpPr>
          <p:nvPr/>
        </p:nvSpPr>
        <p:spPr>
          <a:xfrm>
            <a:off x="2073845" y="2201473"/>
            <a:ext cx="6720749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字卡從</a:t>
            </a:r>
            <a:r>
              <a:rPr lang="en-US" altLang="zh-TW" sz="1800" b="1" dirty="0">
                <a:solidFill>
                  <a:schemeClr val="accent6"/>
                </a:solidFill>
              </a:rPr>
              <a:t>0</a:t>
            </a:r>
            <a:r>
              <a:rPr lang="zh-TW" altLang="en-US" sz="1800" b="1" dirty="0">
                <a:solidFill>
                  <a:schemeClr val="accent6"/>
                </a:solidFill>
              </a:rPr>
              <a:t>開始依序編號，取用時必須指定想要取用第幾格</a:t>
            </a:r>
            <a:endParaRPr lang="en-US" altLang="zh-TW" sz="1800" b="1" dirty="0">
              <a:solidFill>
                <a:schemeClr val="accent6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想要取用第三格時並更改為</a:t>
            </a:r>
            <a:r>
              <a:rPr lang="en-US" altLang="zh-TW" sz="1800" b="1" dirty="0">
                <a:solidFill>
                  <a:schemeClr val="accent1"/>
                </a:solidFill>
              </a:rPr>
              <a:t>‘e’</a:t>
            </a:r>
            <a:r>
              <a:rPr lang="zh-TW" altLang="en-US" sz="1800" b="1" dirty="0">
                <a:solidFill>
                  <a:schemeClr val="accent6"/>
                </a:solidFill>
              </a:rPr>
              <a:t>時，寫成：</a:t>
            </a:r>
            <a:r>
              <a:rPr lang="en-US" altLang="zh-TW" sz="1800" b="1" dirty="0">
                <a:solidFill>
                  <a:schemeClr val="accent6"/>
                </a:solidFill>
              </a:rPr>
              <a:t>alpha[</a:t>
            </a:r>
            <a:r>
              <a:rPr lang="en-US" altLang="zh-TW" sz="1800" b="1" dirty="0">
                <a:solidFill>
                  <a:schemeClr val="accent1"/>
                </a:solidFill>
              </a:rPr>
              <a:t>3</a:t>
            </a:r>
            <a:r>
              <a:rPr lang="en-US" altLang="zh-TW" sz="1800" b="1" dirty="0">
                <a:solidFill>
                  <a:schemeClr val="accent6"/>
                </a:solidFill>
              </a:rPr>
              <a:t>]=</a:t>
            </a:r>
            <a:r>
              <a:rPr lang="en-US" altLang="zh-TW" sz="1800" b="1" dirty="0">
                <a:solidFill>
                  <a:schemeClr val="accent1"/>
                </a:solidFill>
              </a:rPr>
              <a:t>‘e’</a:t>
            </a:r>
            <a:r>
              <a:rPr lang="en-US" altLang="zh-TW" sz="1800" b="1" dirty="0">
                <a:solidFill>
                  <a:schemeClr val="accent6"/>
                </a:solidFill>
              </a:rPr>
              <a:t>;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80BAE9C-C52D-45EE-B829-9987818B1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441" y="2312833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95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78914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中的變數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26D1CF5-321A-48D2-BF1B-492A2BE8E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852" y="1550207"/>
            <a:ext cx="371589" cy="37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02;p30">
            <a:extLst>
              <a:ext uri="{FF2B5EF4-FFF2-40B4-BE49-F238E27FC236}">
                <a16:creationId xmlns:a16="http://schemas.microsoft.com/office/drawing/2014/main" id="{2A9299B2-25E7-4C24-986B-625474035355}"/>
              </a:ext>
            </a:extLst>
          </p:cNvPr>
          <p:cNvSpPr txBox="1">
            <a:spLocks/>
          </p:cNvSpPr>
          <p:nvPr/>
        </p:nvSpPr>
        <p:spPr>
          <a:xfrm>
            <a:off x="1783914" y="1414696"/>
            <a:ext cx="6942512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accent6"/>
                </a:solidFill>
              </a:rPr>
              <a:t>Array</a:t>
            </a:r>
            <a:r>
              <a:rPr lang="zh-TW" altLang="en-US" sz="1800" b="1" dirty="0">
                <a:solidFill>
                  <a:schemeClr val="accent6"/>
                </a:solidFill>
              </a:rPr>
              <a:t>：一組變數的集合，可以想成一排相連的字卡（或格子）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5964746-E7D8-45B9-BDD9-B593B747268F}"/>
              </a:ext>
            </a:extLst>
          </p:cNvPr>
          <p:cNvGrpSpPr/>
          <p:nvPr/>
        </p:nvGrpSpPr>
        <p:grpSpPr>
          <a:xfrm>
            <a:off x="3150914" y="3271888"/>
            <a:ext cx="3376266" cy="1059913"/>
            <a:chOff x="2945391" y="2413465"/>
            <a:chExt cx="3376266" cy="1059913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3F6E0B5E-965A-457E-A93B-AF93E5DBB0F2}"/>
                </a:ext>
              </a:extLst>
            </p:cNvPr>
            <p:cNvSpPr/>
            <p:nvPr/>
          </p:nvSpPr>
          <p:spPr>
            <a:xfrm>
              <a:off x="3765358" y="2857107"/>
              <a:ext cx="612000" cy="612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a</a:t>
              </a:r>
              <a:endParaRPr lang="zh-TW" altLang="en-US" dirty="0"/>
            </a:p>
          </p:txBody>
        </p:sp>
        <p:sp>
          <p:nvSpPr>
            <p:cNvPr id="17" name="Google Shape;502;p30">
              <a:extLst>
                <a:ext uri="{FF2B5EF4-FFF2-40B4-BE49-F238E27FC236}">
                  <a16:creationId xmlns:a16="http://schemas.microsoft.com/office/drawing/2014/main" id="{5F8AE131-4200-4FA5-8977-679AB90E0F8E}"/>
                </a:ext>
              </a:extLst>
            </p:cNvPr>
            <p:cNvSpPr txBox="1">
              <a:spLocks/>
            </p:cNvSpPr>
            <p:nvPr/>
          </p:nvSpPr>
          <p:spPr>
            <a:xfrm>
              <a:off x="2945391" y="2913226"/>
              <a:ext cx="901741" cy="499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 algn="ctr">
                <a:lnSpc>
                  <a:spcPct val="15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</a:rPr>
                <a:t>alpha</a:t>
              </a:r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7CC959EE-B361-45C6-AB30-9A25965987DD}"/>
                </a:ext>
              </a:extLst>
            </p:cNvPr>
            <p:cNvSpPr/>
            <p:nvPr/>
          </p:nvSpPr>
          <p:spPr>
            <a:xfrm>
              <a:off x="4412980" y="2861378"/>
              <a:ext cx="612000" cy="612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b</a:t>
              </a:r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8D8B604F-30BA-4A9B-A31C-2B6AD945B057}"/>
                </a:ext>
              </a:extLst>
            </p:cNvPr>
            <p:cNvSpPr/>
            <p:nvPr/>
          </p:nvSpPr>
          <p:spPr>
            <a:xfrm>
              <a:off x="5060602" y="2857107"/>
              <a:ext cx="612000" cy="612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c</a:t>
              </a:r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BFB2641A-3760-42EA-89B6-5962B785F438}"/>
                </a:ext>
              </a:extLst>
            </p:cNvPr>
            <p:cNvSpPr/>
            <p:nvPr/>
          </p:nvSpPr>
          <p:spPr>
            <a:xfrm>
              <a:off x="5708224" y="2857107"/>
              <a:ext cx="612000" cy="612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e</a:t>
              </a:r>
              <a:endParaRPr lang="zh-TW" altLang="en-US" dirty="0"/>
            </a:p>
          </p:txBody>
        </p:sp>
        <p:sp>
          <p:nvSpPr>
            <p:cNvPr id="28" name="Google Shape;502;p30">
              <a:extLst>
                <a:ext uri="{FF2B5EF4-FFF2-40B4-BE49-F238E27FC236}">
                  <a16:creationId xmlns:a16="http://schemas.microsoft.com/office/drawing/2014/main" id="{005C02E1-023A-4272-8605-B21435563EF2}"/>
                </a:ext>
              </a:extLst>
            </p:cNvPr>
            <p:cNvSpPr txBox="1">
              <a:spLocks/>
            </p:cNvSpPr>
            <p:nvPr/>
          </p:nvSpPr>
          <p:spPr>
            <a:xfrm>
              <a:off x="3765357" y="2425076"/>
              <a:ext cx="612001" cy="499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 algn="ctr">
                <a:lnSpc>
                  <a:spcPct val="15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9" name="Google Shape;502;p30">
              <a:extLst>
                <a:ext uri="{FF2B5EF4-FFF2-40B4-BE49-F238E27FC236}">
                  <a16:creationId xmlns:a16="http://schemas.microsoft.com/office/drawing/2014/main" id="{A217DD5D-A1DA-450C-B311-9A86FFBF35FF}"/>
                </a:ext>
              </a:extLst>
            </p:cNvPr>
            <p:cNvSpPr txBox="1">
              <a:spLocks/>
            </p:cNvSpPr>
            <p:nvPr/>
          </p:nvSpPr>
          <p:spPr>
            <a:xfrm>
              <a:off x="4412979" y="2420899"/>
              <a:ext cx="612001" cy="499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 algn="ctr">
                <a:lnSpc>
                  <a:spcPct val="15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0" name="Google Shape;502;p30">
              <a:extLst>
                <a:ext uri="{FF2B5EF4-FFF2-40B4-BE49-F238E27FC236}">
                  <a16:creationId xmlns:a16="http://schemas.microsoft.com/office/drawing/2014/main" id="{2B4F8126-6A4C-4CBA-BC8A-8233A9208666}"/>
                </a:ext>
              </a:extLst>
            </p:cNvPr>
            <p:cNvSpPr txBox="1">
              <a:spLocks/>
            </p:cNvSpPr>
            <p:nvPr/>
          </p:nvSpPr>
          <p:spPr>
            <a:xfrm>
              <a:off x="5060601" y="2420899"/>
              <a:ext cx="612001" cy="499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 algn="ctr">
                <a:lnSpc>
                  <a:spcPct val="15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1" name="Google Shape;502;p30">
              <a:extLst>
                <a:ext uri="{FF2B5EF4-FFF2-40B4-BE49-F238E27FC236}">
                  <a16:creationId xmlns:a16="http://schemas.microsoft.com/office/drawing/2014/main" id="{07305799-9A38-42EA-9BC6-D9D0098AB1EC}"/>
                </a:ext>
              </a:extLst>
            </p:cNvPr>
            <p:cNvSpPr txBox="1">
              <a:spLocks/>
            </p:cNvSpPr>
            <p:nvPr/>
          </p:nvSpPr>
          <p:spPr>
            <a:xfrm>
              <a:off x="5709656" y="2413465"/>
              <a:ext cx="612001" cy="499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 algn="ctr">
                <a:lnSpc>
                  <a:spcPct val="15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18" name="Google Shape;502;p30">
            <a:extLst>
              <a:ext uri="{FF2B5EF4-FFF2-40B4-BE49-F238E27FC236}">
                <a16:creationId xmlns:a16="http://schemas.microsoft.com/office/drawing/2014/main" id="{6CEBC166-6949-4F24-A515-5D12515440D9}"/>
              </a:ext>
            </a:extLst>
          </p:cNvPr>
          <p:cNvSpPr txBox="1">
            <a:spLocks/>
          </p:cNvSpPr>
          <p:nvPr/>
        </p:nvSpPr>
        <p:spPr>
          <a:xfrm>
            <a:off x="2073845" y="2201473"/>
            <a:ext cx="6720749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字卡從</a:t>
            </a:r>
            <a:r>
              <a:rPr lang="en-US" altLang="zh-TW" sz="1800" b="1" dirty="0">
                <a:solidFill>
                  <a:schemeClr val="accent6"/>
                </a:solidFill>
              </a:rPr>
              <a:t>0</a:t>
            </a:r>
            <a:r>
              <a:rPr lang="zh-TW" altLang="en-US" sz="1800" b="1" dirty="0">
                <a:solidFill>
                  <a:schemeClr val="accent6"/>
                </a:solidFill>
              </a:rPr>
              <a:t>開始依序編號，取用時必須指定想要取用第幾格</a:t>
            </a:r>
            <a:endParaRPr lang="en-US" altLang="zh-TW" sz="1800" b="1" dirty="0">
              <a:solidFill>
                <a:schemeClr val="accent6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想要取用第三格時並更改為</a:t>
            </a:r>
            <a:r>
              <a:rPr lang="en-US" altLang="zh-TW" sz="1800" b="1" dirty="0">
                <a:solidFill>
                  <a:schemeClr val="accent1"/>
                </a:solidFill>
              </a:rPr>
              <a:t>‘e’</a:t>
            </a:r>
            <a:r>
              <a:rPr lang="zh-TW" altLang="en-US" sz="1800" b="1" dirty="0">
                <a:solidFill>
                  <a:schemeClr val="accent6"/>
                </a:solidFill>
              </a:rPr>
              <a:t>時，寫成：</a:t>
            </a:r>
            <a:r>
              <a:rPr lang="en-US" altLang="zh-TW" sz="1800" b="1" dirty="0">
                <a:solidFill>
                  <a:schemeClr val="accent6"/>
                </a:solidFill>
              </a:rPr>
              <a:t>alpha[</a:t>
            </a:r>
            <a:r>
              <a:rPr lang="en-US" altLang="zh-TW" sz="1800" b="1" dirty="0">
                <a:solidFill>
                  <a:schemeClr val="accent1"/>
                </a:solidFill>
              </a:rPr>
              <a:t>3</a:t>
            </a:r>
            <a:r>
              <a:rPr lang="en-US" altLang="zh-TW" sz="1800" b="1" dirty="0">
                <a:solidFill>
                  <a:schemeClr val="accent6"/>
                </a:solidFill>
              </a:rPr>
              <a:t>]=</a:t>
            </a:r>
            <a:r>
              <a:rPr lang="en-US" altLang="zh-TW" sz="1800" b="1" dirty="0">
                <a:solidFill>
                  <a:schemeClr val="accent1"/>
                </a:solidFill>
              </a:rPr>
              <a:t>‘e’</a:t>
            </a:r>
            <a:r>
              <a:rPr lang="en-US" altLang="zh-TW" sz="1800" b="1" dirty="0">
                <a:solidFill>
                  <a:schemeClr val="accent6"/>
                </a:solidFill>
              </a:rPr>
              <a:t>;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80BAE9C-C52D-45EE-B829-9987818B1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441" y="2312833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09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78914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中的變數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26D1CF5-321A-48D2-BF1B-492A2BE8E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852" y="1550207"/>
            <a:ext cx="371589" cy="37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02;p30">
            <a:extLst>
              <a:ext uri="{FF2B5EF4-FFF2-40B4-BE49-F238E27FC236}">
                <a16:creationId xmlns:a16="http://schemas.microsoft.com/office/drawing/2014/main" id="{2A9299B2-25E7-4C24-986B-625474035355}"/>
              </a:ext>
            </a:extLst>
          </p:cNvPr>
          <p:cNvSpPr txBox="1">
            <a:spLocks/>
          </p:cNvSpPr>
          <p:nvPr/>
        </p:nvSpPr>
        <p:spPr>
          <a:xfrm>
            <a:off x="1783914" y="1414696"/>
            <a:ext cx="6942512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accent6"/>
                </a:solidFill>
              </a:rPr>
              <a:t>Array</a:t>
            </a:r>
            <a:r>
              <a:rPr lang="zh-TW" altLang="en-US" sz="1800" b="1" dirty="0">
                <a:solidFill>
                  <a:schemeClr val="accent6"/>
                </a:solidFill>
              </a:rPr>
              <a:t>：一組變數的集合，可以想成一排相連的字卡（或格子）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sp>
        <p:nvSpPr>
          <p:cNvPr id="18" name="Google Shape;502;p30">
            <a:extLst>
              <a:ext uri="{FF2B5EF4-FFF2-40B4-BE49-F238E27FC236}">
                <a16:creationId xmlns:a16="http://schemas.microsoft.com/office/drawing/2014/main" id="{6CEBC166-6949-4F24-A515-5D12515440D9}"/>
              </a:ext>
            </a:extLst>
          </p:cNvPr>
          <p:cNvSpPr txBox="1">
            <a:spLocks/>
          </p:cNvSpPr>
          <p:nvPr/>
        </p:nvSpPr>
        <p:spPr>
          <a:xfrm>
            <a:off x="2073845" y="2201473"/>
            <a:ext cx="6720749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也可以建立空白的</a:t>
            </a:r>
            <a:r>
              <a:rPr lang="en-US" altLang="zh-TW" sz="1800" b="1" dirty="0">
                <a:solidFill>
                  <a:schemeClr val="accent6"/>
                </a:solidFill>
              </a:rPr>
              <a:t>Array</a:t>
            </a:r>
            <a:r>
              <a:rPr lang="zh-TW" altLang="en-US" sz="1800" b="1" dirty="0">
                <a:solidFill>
                  <a:schemeClr val="accent6"/>
                </a:solidFill>
              </a:rPr>
              <a:t>，再依照需求放入字卡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80BAE9C-C52D-45EE-B829-9987818B1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441" y="2312833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93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78914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中的變數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26D1CF5-321A-48D2-BF1B-492A2BE8E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852" y="1550207"/>
            <a:ext cx="371589" cy="37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02;p30">
            <a:extLst>
              <a:ext uri="{FF2B5EF4-FFF2-40B4-BE49-F238E27FC236}">
                <a16:creationId xmlns:a16="http://schemas.microsoft.com/office/drawing/2014/main" id="{2A9299B2-25E7-4C24-986B-625474035355}"/>
              </a:ext>
            </a:extLst>
          </p:cNvPr>
          <p:cNvSpPr txBox="1">
            <a:spLocks/>
          </p:cNvSpPr>
          <p:nvPr/>
        </p:nvSpPr>
        <p:spPr>
          <a:xfrm>
            <a:off x="1783914" y="1414696"/>
            <a:ext cx="6942512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accent6"/>
                </a:solidFill>
              </a:rPr>
              <a:t>Array</a:t>
            </a:r>
            <a:r>
              <a:rPr lang="zh-TW" altLang="en-US" sz="1800" b="1" dirty="0">
                <a:solidFill>
                  <a:schemeClr val="accent6"/>
                </a:solidFill>
              </a:rPr>
              <a:t>：一組變數的集合，可以想成一排相連的字卡（或格子）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sp>
        <p:nvSpPr>
          <p:cNvPr id="18" name="Google Shape;502;p30">
            <a:extLst>
              <a:ext uri="{FF2B5EF4-FFF2-40B4-BE49-F238E27FC236}">
                <a16:creationId xmlns:a16="http://schemas.microsoft.com/office/drawing/2014/main" id="{6CEBC166-6949-4F24-A515-5D12515440D9}"/>
              </a:ext>
            </a:extLst>
          </p:cNvPr>
          <p:cNvSpPr txBox="1">
            <a:spLocks/>
          </p:cNvSpPr>
          <p:nvPr/>
        </p:nvSpPr>
        <p:spPr>
          <a:xfrm>
            <a:off x="2073845" y="2201473"/>
            <a:ext cx="6720749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也可以建立空白的</a:t>
            </a:r>
            <a:r>
              <a:rPr lang="en-US" altLang="zh-TW" sz="1800" b="1" dirty="0">
                <a:solidFill>
                  <a:schemeClr val="accent6"/>
                </a:solidFill>
              </a:rPr>
              <a:t>Array</a:t>
            </a:r>
            <a:r>
              <a:rPr lang="zh-TW" altLang="en-US" sz="1800" b="1" dirty="0">
                <a:solidFill>
                  <a:schemeClr val="accent6"/>
                </a:solidFill>
              </a:rPr>
              <a:t>，再依照需求放入字卡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80BAE9C-C52D-45EE-B829-9987818B1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441" y="2312833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502;p30">
            <a:extLst>
              <a:ext uri="{FF2B5EF4-FFF2-40B4-BE49-F238E27FC236}">
                <a16:creationId xmlns:a16="http://schemas.microsoft.com/office/drawing/2014/main" id="{CAD55C5B-0F8D-4B2C-AA15-C8B35B307627}"/>
              </a:ext>
            </a:extLst>
          </p:cNvPr>
          <p:cNvSpPr txBox="1">
            <a:spLocks/>
          </p:cNvSpPr>
          <p:nvPr/>
        </p:nvSpPr>
        <p:spPr>
          <a:xfrm>
            <a:off x="3150914" y="3771649"/>
            <a:ext cx="901741" cy="49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TW" sz="1400" b="1" dirty="0">
                <a:solidFill>
                  <a:schemeClr val="bg1"/>
                </a:solidFill>
              </a:rPr>
              <a:t>alpha</a:t>
            </a:r>
          </a:p>
        </p:txBody>
      </p:sp>
      <p:sp>
        <p:nvSpPr>
          <p:cNvPr id="11" name="Google Shape;502;p30">
            <a:extLst>
              <a:ext uri="{FF2B5EF4-FFF2-40B4-BE49-F238E27FC236}">
                <a16:creationId xmlns:a16="http://schemas.microsoft.com/office/drawing/2014/main" id="{E13445D4-58B2-4796-BA95-FD932D7D4477}"/>
              </a:ext>
            </a:extLst>
          </p:cNvPr>
          <p:cNvSpPr txBox="1">
            <a:spLocks/>
          </p:cNvSpPr>
          <p:nvPr/>
        </p:nvSpPr>
        <p:spPr>
          <a:xfrm>
            <a:off x="3025415" y="2717176"/>
            <a:ext cx="4347441" cy="615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2400" b="1" dirty="0">
                <a:solidFill>
                  <a:schemeClr val="accent6"/>
                </a:solidFill>
              </a:rPr>
              <a:t>範例：</a:t>
            </a:r>
            <a:r>
              <a:rPr lang="en-US" altLang="zh-TW" sz="2400" b="1" dirty="0">
                <a:solidFill>
                  <a:schemeClr val="bg2"/>
                </a:solidFill>
              </a:rPr>
              <a:t>var</a:t>
            </a:r>
            <a:r>
              <a:rPr lang="zh-TW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TW" sz="2400" b="1" dirty="0">
                <a:solidFill>
                  <a:schemeClr val="accent6"/>
                </a:solidFill>
              </a:rPr>
              <a:t>alpha =</a:t>
            </a:r>
            <a:r>
              <a:rPr lang="zh-TW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TW" sz="2400" b="1" dirty="0">
                <a:solidFill>
                  <a:schemeClr val="accent6"/>
                </a:solidFill>
              </a:rPr>
              <a:t>[];</a:t>
            </a:r>
            <a:endParaRPr lang="en-US" altLang="zh-TW" sz="2400" b="1" dirty="0"/>
          </a:p>
        </p:txBody>
      </p:sp>
    </p:spTree>
    <p:extLst>
      <p:ext uri="{BB962C8B-B14F-4D97-AF65-F5344CB8AC3E}">
        <p14:creationId xmlns:p14="http://schemas.microsoft.com/office/powerpoint/2010/main" val="151308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78914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中的變數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26D1CF5-321A-48D2-BF1B-492A2BE8E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852" y="1550207"/>
            <a:ext cx="371589" cy="37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02;p30">
            <a:extLst>
              <a:ext uri="{FF2B5EF4-FFF2-40B4-BE49-F238E27FC236}">
                <a16:creationId xmlns:a16="http://schemas.microsoft.com/office/drawing/2014/main" id="{2A9299B2-25E7-4C24-986B-625474035355}"/>
              </a:ext>
            </a:extLst>
          </p:cNvPr>
          <p:cNvSpPr txBox="1">
            <a:spLocks/>
          </p:cNvSpPr>
          <p:nvPr/>
        </p:nvSpPr>
        <p:spPr>
          <a:xfrm>
            <a:off x="1783914" y="1414696"/>
            <a:ext cx="6942512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accent6"/>
                </a:solidFill>
              </a:rPr>
              <a:t>Array</a:t>
            </a:r>
            <a:r>
              <a:rPr lang="zh-TW" altLang="en-US" sz="1800" b="1" dirty="0">
                <a:solidFill>
                  <a:schemeClr val="accent6"/>
                </a:solidFill>
              </a:rPr>
              <a:t>：一組變數的集合，可以想成一排相連的字卡（或格子）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sp>
        <p:nvSpPr>
          <p:cNvPr id="18" name="Google Shape;502;p30">
            <a:extLst>
              <a:ext uri="{FF2B5EF4-FFF2-40B4-BE49-F238E27FC236}">
                <a16:creationId xmlns:a16="http://schemas.microsoft.com/office/drawing/2014/main" id="{6CEBC166-6949-4F24-A515-5D12515440D9}"/>
              </a:ext>
            </a:extLst>
          </p:cNvPr>
          <p:cNvSpPr txBox="1">
            <a:spLocks/>
          </p:cNvSpPr>
          <p:nvPr/>
        </p:nvSpPr>
        <p:spPr>
          <a:xfrm>
            <a:off x="2073845" y="2201473"/>
            <a:ext cx="6720749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也可以建立空白的</a:t>
            </a:r>
            <a:r>
              <a:rPr lang="en-US" altLang="zh-TW" sz="1800" b="1" dirty="0">
                <a:solidFill>
                  <a:schemeClr val="accent6"/>
                </a:solidFill>
              </a:rPr>
              <a:t>Array</a:t>
            </a:r>
            <a:r>
              <a:rPr lang="zh-TW" altLang="en-US" sz="1800" b="1" dirty="0">
                <a:solidFill>
                  <a:schemeClr val="accent6"/>
                </a:solidFill>
              </a:rPr>
              <a:t>，再依照需求放入字卡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80BAE9C-C52D-45EE-B829-9987818B1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441" y="2312833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502;p30">
            <a:extLst>
              <a:ext uri="{FF2B5EF4-FFF2-40B4-BE49-F238E27FC236}">
                <a16:creationId xmlns:a16="http://schemas.microsoft.com/office/drawing/2014/main" id="{015A5D2C-E18E-4B9E-A094-6950D8F3410C}"/>
              </a:ext>
            </a:extLst>
          </p:cNvPr>
          <p:cNvSpPr txBox="1">
            <a:spLocks/>
          </p:cNvSpPr>
          <p:nvPr/>
        </p:nvSpPr>
        <p:spPr>
          <a:xfrm>
            <a:off x="3619650" y="2724361"/>
            <a:ext cx="2957811" cy="615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2400" b="1" dirty="0" err="1">
                <a:solidFill>
                  <a:schemeClr val="accent6"/>
                </a:solidFill>
              </a:rPr>
              <a:t>alpha.push</a:t>
            </a:r>
            <a:r>
              <a:rPr lang="en-US" altLang="zh-TW" sz="2400" b="1" dirty="0">
                <a:solidFill>
                  <a:schemeClr val="accent6"/>
                </a:solidFill>
              </a:rPr>
              <a:t>(</a:t>
            </a:r>
            <a:r>
              <a:rPr lang="en-US" altLang="zh-TW" sz="2400" b="1" dirty="0">
                <a:solidFill>
                  <a:schemeClr val="accent1"/>
                </a:solidFill>
              </a:rPr>
              <a:t>‘a’</a:t>
            </a:r>
            <a:r>
              <a:rPr lang="en-US" altLang="zh-TW" sz="2400" b="1" dirty="0">
                <a:solidFill>
                  <a:schemeClr val="accent6"/>
                </a:solidFill>
              </a:rPr>
              <a:t>);</a:t>
            </a:r>
            <a:endParaRPr lang="en-US" altLang="zh-TW" sz="2400" b="1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C8CBA6E-CD82-4172-9376-7F63667A483B}"/>
              </a:ext>
            </a:extLst>
          </p:cNvPr>
          <p:cNvSpPr/>
          <p:nvPr/>
        </p:nvSpPr>
        <p:spPr>
          <a:xfrm>
            <a:off x="3970881" y="3715530"/>
            <a:ext cx="612000" cy="612000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1" name="Google Shape;502;p30">
            <a:extLst>
              <a:ext uri="{FF2B5EF4-FFF2-40B4-BE49-F238E27FC236}">
                <a16:creationId xmlns:a16="http://schemas.microsoft.com/office/drawing/2014/main" id="{E3700371-2582-4CA2-892D-22CD24C97509}"/>
              </a:ext>
            </a:extLst>
          </p:cNvPr>
          <p:cNvSpPr txBox="1">
            <a:spLocks/>
          </p:cNvSpPr>
          <p:nvPr/>
        </p:nvSpPr>
        <p:spPr>
          <a:xfrm>
            <a:off x="3970880" y="3283499"/>
            <a:ext cx="612001" cy="49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TW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4" name="Google Shape;502;p30">
            <a:extLst>
              <a:ext uri="{FF2B5EF4-FFF2-40B4-BE49-F238E27FC236}">
                <a16:creationId xmlns:a16="http://schemas.microsoft.com/office/drawing/2014/main" id="{17F43773-BC1F-4B8B-88F0-CB50BAE4E3EC}"/>
              </a:ext>
            </a:extLst>
          </p:cNvPr>
          <p:cNvSpPr txBox="1">
            <a:spLocks/>
          </p:cNvSpPr>
          <p:nvPr/>
        </p:nvSpPr>
        <p:spPr>
          <a:xfrm>
            <a:off x="3150914" y="3771649"/>
            <a:ext cx="901741" cy="49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TW" sz="1400" b="1" dirty="0">
                <a:solidFill>
                  <a:schemeClr val="bg1"/>
                </a:solidFill>
              </a:rPr>
              <a:t>alpha</a:t>
            </a:r>
          </a:p>
        </p:txBody>
      </p:sp>
    </p:spTree>
    <p:extLst>
      <p:ext uri="{BB962C8B-B14F-4D97-AF65-F5344CB8AC3E}">
        <p14:creationId xmlns:p14="http://schemas.microsoft.com/office/powerpoint/2010/main" val="405864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78914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中的變數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26D1CF5-321A-48D2-BF1B-492A2BE8E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852" y="1550207"/>
            <a:ext cx="371589" cy="37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02;p30">
            <a:extLst>
              <a:ext uri="{FF2B5EF4-FFF2-40B4-BE49-F238E27FC236}">
                <a16:creationId xmlns:a16="http://schemas.microsoft.com/office/drawing/2014/main" id="{2A9299B2-25E7-4C24-986B-625474035355}"/>
              </a:ext>
            </a:extLst>
          </p:cNvPr>
          <p:cNvSpPr txBox="1">
            <a:spLocks/>
          </p:cNvSpPr>
          <p:nvPr/>
        </p:nvSpPr>
        <p:spPr>
          <a:xfrm>
            <a:off x="1783914" y="1414696"/>
            <a:ext cx="6942512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accent6"/>
                </a:solidFill>
              </a:rPr>
              <a:t>Array</a:t>
            </a:r>
            <a:r>
              <a:rPr lang="zh-TW" altLang="en-US" sz="1800" b="1" dirty="0">
                <a:solidFill>
                  <a:schemeClr val="accent6"/>
                </a:solidFill>
              </a:rPr>
              <a:t>：一組變數的集合，可以想成一排相連的字卡（或格子）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sp>
        <p:nvSpPr>
          <p:cNvPr id="18" name="Google Shape;502;p30">
            <a:extLst>
              <a:ext uri="{FF2B5EF4-FFF2-40B4-BE49-F238E27FC236}">
                <a16:creationId xmlns:a16="http://schemas.microsoft.com/office/drawing/2014/main" id="{6CEBC166-6949-4F24-A515-5D12515440D9}"/>
              </a:ext>
            </a:extLst>
          </p:cNvPr>
          <p:cNvSpPr txBox="1">
            <a:spLocks/>
          </p:cNvSpPr>
          <p:nvPr/>
        </p:nvSpPr>
        <p:spPr>
          <a:xfrm>
            <a:off x="2073845" y="2201473"/>
            <a:ext cx="6720749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也可以建立空白的</a:t>
            </a:r>
            <a:r>
              <a:rPr lang="en-US" altLang="zh-TW" sz="1800" b="1" dirty="0">
                <a:solidFill>
                  <a:schemeClr val="accent6"/>
                </a:solidFill>
              </a:rPr>
              <a:t>Array</a:t>
            </a:r>
            <a:r>
              <a:rPr lang="zh-TW" altLang="en-US" sz="1800" b="1" dirty="0">
                <a:solidFill>
                  <a:schemeClr val="accent6"/>
                </a:solidFill>
              </a:rPr>
              <a:t>，再依照需求放入字卡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80BAE9C-C52D-45EE-B829-9987818B1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441" y="2312833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C8CBA6E-CD82-4172-9376-7F63667A483B}"/>
              </a:ext>
            </a:extLst>
          </p:cNvPr>
          <p:cNvSpPr/>
          <p:nvPr/>
        </p:nvSpPr>
        <p:spPr>
          <a:xfrm>
            <a:off x="3970881" y="3715530"/>
            <a:ext cx="612000" cy="612000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1" name="Google Shape;502;p30">
            <a:extLst>
              <a:ext uri="{FF2B5EF4-FFF2-40B4-BE49-F238E27FC236}">
                <a16:creationId xmlns:a16="http://schemas.microsoft.com/office/drawing/2014/main" id="{E3700371-2582-4CA2-892D-22CD24C97509}"/>
              </a:ext>
            </a:extLst>
          </p:cNvPr>
          <p:cNvSpPr txBox="1">
            <a:spLocks/>
          </p:cNvSpPr>
          <p:nvPr/>
        </p:nvSpPr>
        <p:spPr>
          <a:xfrm>
            <a:off x="3970880" y="3283499"/>
            <a:ext cx="612001" cy="49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TW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4" name="Google Shape;502;p30">
            <a:extLst>
              <a:ext uri="{FF2B5EF4-FFF2-40B4-BE49-F238E27FC236}">
                <a16:creationId xmlns:a16="http://schemas.microsoft.com/office/drawing/2014/main" id="{17F43773-BC1F-4B8B-88F0-CB50BAE4E3EC}"/>
              </a:ext>
            </a:extLst>
          </p:cNvPr>
          <p:cNvSpPr txBox="1">
            <a:spLocks/>
          </p:cNvSpPr>
          <p:nvPr/>
        </p:nvSpPr>
        <p:spPr>
          <a:xfrm>
            <a:off x="3150914" y="3771649"/>
            <a:ext cx="901741" cy="49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TW" sz="1400" b="1" dirty="0">
                <a:solidFill>
                  <a:schemeClr val="bg1"/>
                </a:solidFill>
              </a:rPr>
              <a:t>alpha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5823660-5CC0-49A7-BCAD-106BE5BC3007}"/>
              </a:ext>
            </a:extLst>
          </p:cNvPr>
          <p:cNvSpPr/>
          <p:nvPr/>
        </p:nvSpPr>
        <p:spPr>
          <a:xfrm>
            <a:off x="4618503" y="3719801"/>
            <a:ext cx="612000" cy="612000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17" name="Google Shape;502;p30">
            <a:extLst>
              <a:ext uri="{FF2B5EF4-FFF2-40B4-BE49-F238E27FC236}">
                <a16:creationId xmlns:a16="http://schemas.microsoft.com/office/drawing/2014/main" id="{CFFA23D2-1EA5-4B2F-A959-6646878D148D}"/>
              </a:ext>
            </a:extLst>
          </p:cNvPr>
          <p:cNvSpPr txBox="1">
            <a:spLocks/>
          </p:cNvSpPr>
          <p:nvPr/>
        </p:nvSpPr>
        <p:spPr>
          <a:xfrm>
            <a:off x="4618502" y="3279322"/>
            <a:ext cx="612001" cy="49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TW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Google Shape;502;p30">
            <a:extLst>
              <a:ext uri="{FF2B5EF4-FFF2-40B4-BE49-F238E27FC236}">
                <a16:creationId xmlns:a16="http://schemas.microsoft.com/office/drawing/2014/main" id="{16E1ED5E-79B4-4D03-B634-4FC683B2CB1B}"/>
              </a:ext>
            </a:extLst>
          </p:cNvPr>
          <p:cNvSpPr txBox="1">
            <a:spLocks/>
          </p:cNvSpPr>
          <p:nvPr/>
        </p:nvSpPr>
        <p:spPr>
          <a:xfrm>
            <a:off x="3619650" y="2724361"/>
            <a:ext cx="2957811" cy="615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2400" b="1" dirty="0" err="1">
                <a:solidFill>
                  <a:schemeClr val="accent6"/>
                </a:solidFill>
              </a:rPr>
              <a:t>alpha.push</a:t>
            </a:r>
            <a:r>
              <a:rPr lang="en-US" altLang="zh-TW" sz="2400" b="1" dirty="0">
                <a:solidFill>
                  <a:schemeClr val="accent6"/>
                </a:solidFill>
              </a:rPr>
              <a:t>(</a:t>
            </a:r>
            <a:r>
              <a:rPr lang="en-US" altLang="zh-TW" sz="2400" b="1" dirty="0">
                <a:solidFill>
                  <a:schemeClr val="accent1"/>
                </a:solidFill>
              </a:rPr>
              <a:t>‘b’</a:t>
            </a:r>
            <a:r>
              <a:rPr lang="en-US" altLang="zh-TW" sz="2400" b="1" dirty="0">
                <a:solidFill>
                  <a:schemeClr val="accent6"/>
                </a:solidFill>
              </a:rPr>
              <a:t>);</a:t>
            </a:r>
            <a:endParaRPr lang="en-US" altLang="zh-TW" sz="2400" b="1" dirty="0"/>
          </a:p>
        </p:txBody>
      </p:sp>
    </p:spTree>
    <p:extLst>
      <p:ext uri="{BB962C8B-B14F-4D97-AF65-F5344CB8AC3E}">
        <p14:creationId xmlns:p14="http://schemas.microsoft.com/office/powerpoint/2010/main" val="322188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78914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中的變數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26D1CF5-321A-48D2-BF1B-492A2BE8E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852" y="1550207"/>
            <a:ext cx="371589" cy="37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02;p30">
            <a:extLst>
              <a:ext uri="{FF2B5EF4-FFF2-40B4-BE49-F238E27FC236}">
                <a16:creationId xmlns:a16="http://schemas.microsoft.com/office/drawing/2014/main" id="{2A9299B2-25E7-4C24-986B-625474035355}"/>
              </a:ext>
            </a:extLst>
          </p:cNvPr>
          <p:cNvSpPr txBox="1">
            <a:spLocks/>
          </p:cNvSpPr>
          <p:nvPr/>
        </p:nvSpPr>
        <p:spPr>
          <a:xfrm>
            <a:off x="1783914" y="1414696"/>
            <a:ext cx="6942512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accent6"/>
                </a:solidFill>
              </a:rPr>
              <a:t>Array</a:t>
            </a:r>
            <a:r>
              <a:rPr lang="zh-TW" altLang="en-US" sz="1800" b="1" dirty="0">
                <a:solidFill>
                  <a:schemeClr val="accent6"/>
                </a:solidFill>
              </a:rPr>
              <a:t>：一組變數的集合，可以想成一排相連的字卡（或格子）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sp>
        <p:nvSpPr>
          <p:cNvPr id="18" name="Google Shape;502;p30">
            <a:extLst>
              <a:ext uri="{FF2B5EF4-FFF2-40B4-BE49-F238E27FC236}">
                <a16:creationId xmlns:a16="http://schemas.microsoft.com/office/drawing/2014/main" id="{6CEBC166-6949-4F24-A515-5D12515440D9}"/>
              </a:ext>
            </a:extLst>
          </p:cNvPr>
          <p:cNvSpPr txBox="1">
            <a:spLocks/>
          </p:cNvSpPr>
          <p:nvPr/>
        </p:nvSpPr>
        <p:spPr>
          <a:xfrm>
            <a:off x="2073845" y="2201473"/>
            <a:ext cx="6720749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也可以建立空白的</a:t>
            </a:r>
            <a:r>
              <a:rPr lang="en-US" altLang="zh-TW" sz="1800" b="1" dirty="0">
                <a:solidFill>
                  <a:schemeClr val="accent6"/>
                </a:solidFill>
              </a:rPr>
              <a:t>Array</a:t>
            </a:r>
            <a:r>
              <a:rPr lang="zh-TW" altLang="en-US" sz="1800" b="1" dirty="0">
                <a:solidFill>
                  <a:schemeClr val="accent6"/>
                </a:solidFill>
              </a:rPr>
              <a:t>，再依照需求放入字卡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80BAE9C-C52D-45EE-B829-9987818B1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441" y="2312833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C8CBA6E-CD82-4172-9376-7F63667A483B}"/>
              </a:ext>
            </a:extLst>
          </p:cNvPr>
          <p:cNvSpPr/>
          <p:nvPr/>
        </p:nvSpPr>
        <p:spPr>
          <a:xfrm>
            <a:off x="3970881" y="3715530"/>
            <a:ext cx="612000" cy="612000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1" name="Google Shape;502;p30">
            <a:extLst>
              <a:ext uri="{FF2B5EF4-FFF2-40B4-BE49-F238E27FC236}">
                <a16:creationId xmlns:a16="http://schemas.microsoft.com/office/drawing/2014/main" id="{E3700371-2582-4CA2-892D-22CD24C97509}"/>
              </a:ext>
            </a:extLst>
          </p:cNvPr>
          <p:cNvSpPr txBox="1">
            <a:spLocks/>
          </p:cNvSpPr>
          <p:nvPr/>
        </p:nvSpPr>
        <p:spPr>
          <a:xfrm>
            <a:off x="3970880" y="3283499"/>
            <a:ext cx="612001" cy="49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TW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4" name="Google Shape;502;p30">
            <a:extLst>
              <a:ext uri="{FF2B5EF4-FFF2-40B4-BE49-F238E27FC236}">
                <a16:creationId xmlns:a16="http://schemas.microsoft.com/office/drawing/2014/main" id="{17F43773-BC1F-4B8B-88F0-CB50BAE4E3EC}"/>
              </a:ext>
            </a:extLst>
          </p:cNvPr>
          <p:cNvSpPr txBox="1">
            <a:spLocks/>
          </p:cNvSpPr>
          <p:nvPr/>
        </p:nvSpPr>
        <p:spPr>
          <a:xfrm>
            <a:off x="3150914" y="3771649"/>
            <a:ext cx="901741" cy="49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TW" sz="1400" b="1" dirty="0">
                <a:solidFill>
                  <a:schemeClr val="bg1"/>
                </a:solidFill>
              </a:rPr>
              <a:t>alpha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5823660-5CC0-49A7-BCAD-106BE5BC3007}"/>
              </a:ext>
            </a:extLst>
          </p:cNvPr>
          <p:cNvSpPr/>
          <p:nvPr/>
        </p:nvSpPr>
        <p:spPr>
          <a:xfrm>
            <a:off x="4618503" y="3719801"/>
            <a:ext cx="612000" cy="612000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17" name="Google Shape;502;p30">
            <a:extLst>
              <a:ext uri="{FF2B5EF4-FFF2-40B4-BE49-F238E27FC236}">
                <a16:creationId xmlns:a16="http://schemas.microsoft.com/office/drawing/2014/main" id="{CFFA23D2-1EA5-4B2F-A959-6646878D148D}"/>
              </a:ext>
            </a:extLst>
          </p:cNvPr>
          <p:cNvSpPr txBox="1">
            <a:spLocks/>
          </p:cNvSpPr>
          <p:nvPr/>
        </p:nvSpPr>
        <p:spPr>
          <a:xfrm>
            <a:off x="4618502" y="3279322"/>
            <a:ext cx="612001" cy="49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TW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64767E8-0973-45EA-B64F-7F6686D3D6DA}"/>
              </a:ext>
            </a:extLst>
          </p:cNvPr>
          <p:cNvSpPr/>
          <p:nvPr/>
        </p:nvSpPr>
        <p:spPr>
          <a:xfrm>
            <a:off x="5266125" y="3715530"/>
            <a:ext cx="612000" cy="612000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22" name="Google Shape;502;p30">
            <a:extLst>
              <a:ext uri="{FF2B5EF4-FFF2-40B4-BE49-F238E27FC236}">
                <a16:creationId xmlns:a16="http://schemas.microsoft.com/office/drawing/2014/main" id="{3234BF09-9061-4C08-BA9C-12AC0D6B6461}"/>
              </a:ext>
            </a:extLst>
          </p:cNvPr>
          <p:cNvSpPr txBox="1">
            <a:spLocks/>
          </p:cNvSpPr>
          <p:nvPr/>
        </p:nvSpPr>
        <p:spPr>
          <a:xfrm>
            <a:off x="5266124" y="3279322"/>
            <a:ext cx="612001" cy="49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TW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Google Shape;502;p30">
            <a:extLst>
              <a:ext uri="{FF2B5EF4-FFF2-40B4-BE49-F238E27FC236}">
                <a16:creationId xmlns:a16="http://schemas.microsoft.com/office/drawing/2014/main" id="{27FA28C7-96AB-4F84-8AC6-4B65FD04E34C}"/>
              </a:ext>
            </a:extLst>
          </p:cNvPr>
          <p:cNvSpPr txBox="1">
            <a:spLocks/>
          </p:cNvSpPr>
          <p:nvPr/>
        </p:nvSpPr>
        <p:spPr>
          <a:xfrm>
            <a:off x="3619650" y="2724361"/>
            <a:ext cx="2957811" cy="615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2400" b="1" dirty="0" err="1">
                <a:solidFill>
                  <a:schemeClr val="accent6"/>
                </a:solidFill>
              </a:rPr>
              <a:t>alpha.push</a:t>
            </a:r>
            <a:r>
              <a:rPr lang="en-US" altLang="zh-TW" sz="2400" b="1" dirty="0">
                <a:solidFill>
                  <a:schemeClr val="accent6"/>
                </a:solidFill>
              </a:rPr>
              <a:t>(</a:t>
            </a:r>
            <a:r>
              <a:rPr lang="en-US" altLang="zh-TW" sz="2400" b="1" dirty="0">
                <a:solidFill>
                  <a:schemeClr val="accent1"/>
                </a:solidFill>
              </a:rPr>
              <a:t>‘c’</a:t>
            </a:r>
            <a:r>
              <a:rPr lang="en-US" altLang="zh-TW" sz="2400" b="1" dirty="0">
                <a:solidFill>
                  <a:schemeClr val="accent6"/>
                </a:solidFill>
              </a:rPr>
              <a:t>);</a:t>
            </a:r>
            <a:endParaRPr lang="en-US" altLang="zh-TW" sz="2400" b="1" dirty="0"/>
          </a:p>
        </p:txBody>
      </p:sp>
    </p:spTree>
    <p:extLst>
      <p:ext uri="{BB962C8B-B14F-4D97-AF65-F5344CB8AC3E}">
        <p14:creationId xmlns:p14="http://schemas.microsoft.com/office/powerpoint/2010/main" val="156347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78914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中的變數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22576B7B-C55D-4C39-8676-3E6B301E1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61" y="1499579"/>
            <a:ext cx="451953" cy="4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502;p30">
            <a:extLst>
              <a:ext uri="{FF2B5EF4-FFF2-40B4-BE49-F238E27FC236}">
                <a16:creationId xmlns:a16="http://schemas.microsoft.com/office/drawing/2014/main" id="{CBD872B5-30F7-4380-9C40-0C2D35808AB5}"/>
              </a:ext>
            </a:extLst>
          </p:cNvPr>
          <p:cNvSpPr txBox="1">
            <a:spLocks/>
          </p:cNvSpPr>
          <p:nvPr/>
        </p:nvSpPr>
        <p:spPr>
          <a:xfrm>
            <a:off x="1783914" y="1414696"/>
            <a:ext cx="6942512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練習：執行這些指令後，變數</a:t>
            </a:r>
            <a:r>
              <a:rPr lang="en-US" altLang="zh-TW" sz="1800" b="1" dirty="0" err="1">
                <a:solidFill>
                  <a:schemeClr val="accent6"/>
                </a:solidFill>
              </a:rPr>
              <a:t>arr</a:t>
            </a:r>
            <a:r>
              <a:rPr lang="zh-TW" altLang="en-US" sz="1800" b="1" dirty="0">
                <a:solidFill>
                  <a:schemeClr val="accent6"/>
                </a:solidFill>
              </a:rPr>
              <a:t>中的資料是什麼？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sp>
        <p:nvSpPr>
          <p:cNvPr id="23" name="Google Shape;502;p30">
            <a:extLst>
              <a:ext uri="{FF2B5EF4-FFF2-40B4-BE49-F238E27FC236}">
                <a16:creationId xmlns:a16="http://schemas.microsoft.com/office/drawing/2014/main" id="{324D6937-E8F1-4418-BD5E-EBBBB0F90C2B}"/>
              </a:ext>
            </a:extLst>
          </p:cNvPr>
          <p:cNvSpPr txBox="1">
            <a:spLocks/>
          </p:cNvSpPr>
          <p:nvPr/>
        </p:nvSpPr>
        <p:spPr>
          <a:xfrm>
            <a:off x="5485628" y="2824640"/>
            <a:ext cx="3539426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訣竅：拿紙畫圖模擬執行</a:t>
            </a:r>
            <a:endParaRPr lang="en-US" altLang="zh-TW" sz="1800" b="1" dirty="0">
              <a:solidFill>
                <a:schemeClr val="accent6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提示：注意範例中</a:t>
            </a:r>
            <a:r>
              <a:rPr lang="en-US" altLang="zh-TW" sz="1800" b="1" dirty="0">
                <a:solidFill>
                  <a:schemeClr val="accent1"/>
                </a:solidFill>
              </a:rPr>
              <a:t>‘’</a:t>
            </a:r>
            <a:r>
              <a:rPr lang="zh-TW" altLang="en-US" sz="1800" b="1" dirty="0">
                <a:solidFill>
                  <a:schemeClr val="accent6"/>
                </a:solidFill>
              </a:rPr>
              <a:t>的使用時機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74FD5C51-1FF2-4DB6-A7F2-2E506A64F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224" y="2936000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D1F3458-9A9B-4B37-AC0F-5002F35F84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60" t="39591" r="43740" b="23518"/>
          <a:stretch/>
        </p:blipFill>
        <p:spPr>
          <a:xfrm>
            <a:off x="1593660" y="2178612"/>
            <a:ext cx="3390324" cy="224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2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270418" y="958243"/>
            <a:ext cx="5093211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b="1" dirty="0">
                <a:solidFill>
                  <a:schemeClr val="tx2"/>
                </a:solidFill>
              </a:rPr>
              <a:t>{</a:t>
            </a:r>
            <a:r>
              <a:rPr lang="zh-TW" altLang="en-US" sz="3200" b="1" dirty="0">
                <a:solidFill>
                  <a:schemeClr val="tx2"/>
                </a:solidFill>
              </a:rPr>
              <a:t> </a:t>
            </a:r>
            <a:r>
              <a:rPr lang="en-US" altLang="zh-TW" sz="3200" b="1" dirty="0">
                <a:solidFill>
                  <a:schemeClr val="tx2"/>
                </a:solidFill>
              </a:rPr>
              <a:t>JavaScript</a:t>
            </a:r>
            <a:r>
              <a:rPr lang="zh-TW" altLang="en-US" sz="3200" b="1" dirty="0">
                <a:solidFill>
                  <a:schemeClr val="tx2"/>
                </a:solidFill>
              </a:rPr>
              <a:t>基本介紹 </a:t>
            </a:r>
            <a:r>
              <a:rPr lang="en-US" altLang="zh-TW" sz="3200" b="1" dirty="0">
                <a:solidFill>
                  <a:schemeClr val="tx2"/>
                </a:solidFill>
              </a:rPr>
              <a:t>}</a:t>
            </a:r>
            <a:endParaRPr sz="3200" b="1" dirty="0">
              <a:solidFill>
                <a:schemeClr val="tx2"/>
              </a:solidFill>
            </a:endParaRPr>
          </a:p>
        </p:txBody>
      </p: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5" name="Google Shape;501;p30">
            <a:extLst>
              <a:ext uri="{FF2B5EF4-FFF2-40B4-BE49-F238E27FC236}">
                <a16:creationId xmlns:a16="http://schemas.microsoft.com/office/drawing/2014/main" id="{1FE33B67-4FFC-4EFA-8058-F1E5E5628519}"/>
              </a:ext>
            </a:extLst>
          </p:cNvPr>
          <p:cNvSpPr txBox="1">
            <a:spLocks/>
          </p:cNvSpPr>
          <p:nvPr/>
        </p:nvSpPr>
        <p:spPr>
          <a:xfrm>
            <a:off x="1624664" y="1523203"/>
            <a:ext cx="5377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3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Google Shape;502;p30">
            <a:extLst>
              <a:ext uri="{FF2B5EF4-FFF2-40B4-BE49-F238E27FC236}">
                <a16:creationId xmlns:a16="http://schemas.microsoft.com/office/drawing/2014/main" id="{6FC0D691-CF49-4344-BA9E-0BC76DBD1C47}"/>
              </a:ext>
            </a:extLst>
          </p:cNvPr>
          <p:cNvSpPr txBox="1">
            <a:spLocks/>
          </p:cNvSpPr>
          <p:nvPr/>
        </p:nvSpPr>
        <p:spPr>
          <a:xfrm>
            <a:off x="1504340" y="1537274"/>
            <a:ext cx="4854721" cy="2465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/>
              <a:t>一種程式語言</a:t>
            </a:r>
            <a:r>
              <a:rPr lang="zh-TW" altLang="en-US" b="1" dirty="0"/>
              <a:t>，通常做為網頁程式設計之用，可以暫存資料、數學運算、條件判斷、字串處理等等，增加網頁互動性，也是現今網站不可或缺的一部分。</a:t>
            </a:r>
            <a:endParaRPr lang="en-US" altLang="zh-TW" b="1" dirty="0"/>
          </a:p>
          <a:p>
            <a:pPr marL="0" indent="0">
              <a:lnSpc>
                <a:spcPct val="150000"/>
              </a:lnSpc>
            </a:pPr>
            <a:r>
              <a:rPr lang="zh-TW" altLang="en-US" b="1" dirty="0"/>
              <a:t>主要在客戶端瀏覽器執行，伺服器僅負責提供檔案。優點是不會耗用伺服器資源，但是使用者可以查看完整的程式碼，沒有辦法隱蔽資料。</a:t>
            </a:r>
            <a:endParaRPr lang="en-US" altLang="zh-TW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37E1031-69BD-43D0-9270-630C8C02C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010" y="2571750"/>
            <a:ext cx="1312315" cy="131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C07889-5C32-4A5C-8C31-4A8C44074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631" y="1662932"/>
            <a:ext cx="1219665" cy="121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7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78914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程式基本概念：運算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14" name="Google Shape;502;p30">
            <a:extLst>
              <a:ext uri="{FF2B5EF4-FFF2-40B4-BE49-F238E27FC236}">
                <a16:creationId xmlns:a16="http://schemas.microsoft.com/office/drawing/2014/main" id="{6DC3BEE3-FBA0-4C6B-8624-291AD994F346}"/>
              </a:ext>
            </a:extLst>
          </p:cNvPr>
          <p:cNvSpPr txBox="1">
            <a:spLocks/>
          </p:cNvSpPr>
          <p:nvPr/>
        </p:nvSpPr>
        <p:spPr>
          <a:xfrm>
            <a:off x="1504340" y="1537274"/>
            <a:ext cx="4854721" cy="2465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endParaRPr lang="en-US" altLang="zh-TW" b="1" dirty="0"/>
          </a:p>
        </p:txBody>
      </p:sp>
      <p:sp>
        <p:nvSpPr>
          <p:cNvPr id="7" name="Google Shape;502;p30">
            <a:extLst>
              <a:ext uri="{FF2B5EF4-FFF2-40B4-BE49-F238E27FC236}">
                <a16:creationId xmlns:a16="http://schemas.microsoft.com/office/drawing/2014/main" id="{E86B17FB-273D-47C5-ACF7-47171199F94B}"/>
              </a:ext>
            </a:extLst>
          </p:cNvPr>
          <p:cNvSpPr txBox="1">
            <a:spLocks/>
          </p:cNvSpPr>
          <p:nvPr/>
        </p:nvSpPr>
        <p:spPr>
          <a:xfrm>
            <a:off x="1326995" y="1356712"/>
            <a:ext cx="6312665" cy="1901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「 </a:t>
            </a:r>
            <a:r>
              <a:rPr lang="en-US" altLang="zh-TW" sz="1800" b="1" dirty="0"/>
              <a:t>+</a:t>
            </a:r>
            <a:r>
              <a:rPr lang="zh-TW" altLang="en-US" sz="1800" b="1" dirty="0"/>
              <a:t> 」：</a:t>
            </a:r>
            <a:r>
              <a:rPr lang="zh-TW" altLang="en-US" sz="1800" b="1" dirty="0">
                <a:solidFill>
                  <a:schemeClr val="bg2"/>
                </a:solidFill>
              </a:rPr>
              <a:t>數學加法</a:t>
            </a:r>
            <a:r>
              <a:rPr lang="zh-TW" altLang="en-US" sz="1800" b="1" dirty="0"/>
              <a:t>或是</a:t>
            </a:r>
            <a:r>
              <a:rPr lang="zh-TW" altLang="en-US" sz="1800" b="1" dirty="0">
                <a:solidFill>
                  <a:schemeClr val="bg2"/>
                </a:solidFill>
              </a:rPr>
              <a:t>字串串接</a:t>
            </a:r>
            <a:endParaRPr lang="en-US" altLang="zh-TW" sz="1800" b="1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「 </a:t>
            </a:r>
            <a:r>
              <a:rPr lang="en-US" altLang="zh-TW" sz="1800" b="1" dirty="0"/>
              <a:t>*</a:t>
            </a:r>
            <a:r>
              <a:rPr lang="zh-TW" altLang="en-US" sz="1800" b="1" dirty="0"/>
              <a:t> 」：乘法、 「 </a:t>
            </a:r>
            <a:r>
              <a:rPr lang="en-US" altLang="zh-TW" sz="1800" b="1" dirty="0"/>
              <a:t>/</a:t>
            </a:r>
            <a:r>
              <a:rPr lang="zh-TW" altLang="en-US" sz="1800" b="1" dirty="0"/>
              <a:t> 」：除法、「 </a:t>
            </a:r>
            <a:r>
              <a:rPr lang="en-US" altLang="zh-TW" sz="1800" b="1" dirty="0"/>
              <a:t>%</a:t>
            </a:r>
            <a:r>
              <a:rPr lang="zh-TW" altLang="en-US" sz="1800" b="1" dirty="0"/>
              <a:t> 」：取餘數</a:t>
            </a: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「 </a:t>
            </a:r>
            <a:r>
              <a:rPr lang="en-US" altLang="zh-TW" sz="1800" b="1" dirty="0"/>
              <a:t>++</a:t>
            </a:r>
            <a:r>
              <a:rPr lang="zh-TW" altLang="en-US" sz="1800" b="1" dirty="0"/>
              <a:t> 」：遞增（每執行一次該數字 </a:t>
            </a:r>
            <a:r>
              <a:rPr lang="en-US" altLang="zh-TW" sz="1800" b="1" dirty="0"/>
              <a:t>+1</a:t>
            </a:r>
            <a:r>
              <a:rPr lang="zh-TW" altLang="en-US" sz="1800" b="1" dirty="0"/>
              <a:t>）</a:t>
            </a: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「 </a:t>
            </a:r>
            <a:r>
              <a:rPr lang="en-US" altLang="zh-TW" sz="1800" b="1" dirty="0"/>
              <a:t>--</a:t>
            </a:r>
            <a:r>
              <a:rPr lang="zh-TW" altLang="en-US" sz="1800" b="1" dirty="0"/>
              <a:t> 」：遞減（每執行一次該數字 </a:t>
            </a:r>
            <a:r>
              <a:rPr lang="en-US" altLang="zh-TW" sz="1800" b="1" dirty="0"/>
              <a:t>-1</a:t>
            </a:r>
            <a:r>
              <a:rPr lang="zh-TW" altLang="en-US" sz="1800" b="1" dirty="0"/>
              <a:t>）</a:t>
            </a: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「 </a:t>
            </a:r>
            <a:r>
              <a:rPr lang="en-US" altLang="zh-TW" sz="1800" b="1" dirty="0"/>
              <a:t>+=</a:t>
            </a:r>
            <a:r>
              <a:rPr lang="zh-TW" altLang="en-US" sz="1800" b="1" dirty="0"/>
              <a:t> 」、「 </a:t>
            </a:r>
            <a:r>
              <a:rPr lang="en-US" altLang="zh-TW" sz="1800" b="1" dirty="0"/>
              <a:t>*=</a:t>
            </a:r>
            <a:r>
              <a:rPr lang="zh-TW" altLang="en-US" sz="1800" b="1" dirty="0"/>
              <a:t> 」、「 </a:t>
            </a:r>
            <a:r>
              <a:rPr lang="en-US" altLang="zh-TW" sz="1800" b="1" dirty="0"/>
              <a:t>-=</a:t>
            </a:r>
            <a:r>
              <a:rPr lang="zh-TW" altLang="en-US" sz="1800" b="1" dirty="0"/>
              <a:t> 」、「 </a:t>
            </a:r>
            <a:r>
              <a:rPr lang="en-US" altLang="zh-TW" sz="1800" b="1" dirty="0"/>
              <a:t>/=</a:t>
            </a:r>
            <a:r>
              <a:rPr lang="zh-TW" altLang="en-US" sz="1800" b="1" dirty="0"/>
              <a:t> 」：運算後指派</a:t>
            </a: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D523EE-6F19-4D03-8936-FC1AC9A39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394" y="1456956"/>
            <a:ext cx="1175060" cy="117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EB930BA-5C9B-42FF-90E0-A11149F9E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748" y="3612862"/>
            <a:ext cx="318127" cy="2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02;p30">
            <a:extLst>
              <a:ext uri="{FF2B5EF4-FFF2-40B4-BE49-F238E27FC236}">
                <a16:creationId xmlns:a16="http://schemas.microsoft.com/office/drawing/2014/main" id="{C4F9E048-D1E2-444D-BEFD-4187ABD49A89}"/>
              </a:ext>
            </a:extLst>
          </p:cNvPr>
          <p:cNvSpPr txBox="1">
            <a:spLocks/>
          </p:cNvSpPr>
          <p:nvPr/>
        </p:nvSpPr>
        <p:spPr>
          <a:xfrm>
            <a:off x="1785705" y="3485426"/>
            <a:ext cx="6720749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/>
              <a:t>「 </a:t>
            </a:r>
            <a:r>
              <a:rPr lang="en-US" altLang="zh-TW" sz="1800" b="1" dirty="0">
                <a:solidFill>
                  <a:schemeClr val="accent6"/>
                </a:solidFill>
              </a:rPr>
              <a:t>a = a + </a:t>
            </a:r>
            <a:r>
              <a:rPr lang="en-US" altLang="zh-TW" sz="1800" b="1" dirty="0">
                <a:solidFill>
                  <a:schemeClr val="accent1"/>
                </a:solidFill>
              </a:rPr>
              <a:t>3</a:t>
            </a:r>
            <a:r>
              <a:rPr lang="zh-TW" altLang="en-US" sz="1800" b="1" dirty="0"/>
              <a:t> 」 </a:t>
            </a:r>
            <a:r>
              <a:rPr lang="zh-TW" altLang="en-US" sz="1800" b="1" dirty="0">
                <a:solidFill>
                  <a:schemeClr val="accent6"/>
                </a:solidFill>
              </a:rPr>
              <a:t>同等於 </a:t>
            </a:r>
            <a:r>
              <a:rPr lang="zh-TW" altLang="en-US" sz="1800" b="1" dirty="0"/>
              <a:t>「 </a:t>
            </a:r>
            <a:r>
              <a:rPr lang="en-US" altLang="zh-TW" sz="1800" b="1" dirty="0">
                <a:solidFill>
                  <a:schemeClr val="accent6"/>
                </a:solidFill>
              </a:rPr>
              <a:t>a += </a:t>
            </a:r>
            <a:r>
              <a:rPr lang="en-US" altLang="zh-TW" sz="1800" b="1" dirty="0">
                <a:solidFill>
                  <a:schemeClr val="accent1"/>
                </a:solidFill>
              </a:rPr>
              <a:t>3</a:t>
            </a:r>
            <a:r>
              <a:rPr lang="zh-TW" altLang="en-US" sz="1800" b="1" dirty="0"/>
              <a:t> 」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FB895D9-D514-4BFA-A2A5-6BC86DA7D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748" y="4014829"/>
            <a:ext cx="318127" cy="2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02;p30">
            <a:extLst>
              <a:ext uri="{FF2B5EF4-FFF2-40B4-BE49-F238E27FC236}">
                <a16:creationId xmlns:a16="http://schemas.microsoft.com/office/drawing/2014/main" id="{A8696FD6-57A3-47EA-BB42-D8A70E1710F5}"/>
              </a:ext>
            </a:extLst>
          </p:cNvPr>
          <p:cNvSpPr txBox="1">
            <a:spLocks/>
          </p:cNvSpPr>
          <p:nvPr/>
        </p:nvSpPr>
        <p:spPr>
          <a:xfrm>
            <a:off x="1785705" y="3887393"/>
            <a:ext cx="6720749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/>
              <a:t>「 </a:t>
            </a:r>
            <a:r>
              <a:rPr lang="en-US" altLang="zh-TW" sz="1800" b="1" dirty="0">
                <a:solidFill>
                  <a:schemeClr val="accent6"/>
                </a:solidFill>
              </a:rPr>
              <a:t>b = b / c</a:t>
            </a:r>
            <a:r>
              <a:rPr lang="zh-TW" altLang="en-US" sz="1800" b="1" dirty="0"/>
              <a:t> 」 </a:t>
            </a:r>
            <a:r>
              <a:rPr lang="zh-TW" altLang="en-US" sz="1800" b="1" dirty="0">
                <a:solidFill>
                  <a:schemeClr val="accent6"/>
                </a:solidFill>
              </a:rPr>
              <a:t>同等於 </a:t>
            </a:r>
            <a:r>
              <a:rPr lang="zh-TW" altLang="en-US" sz="1800" b="1" dirty="0"/>
              <a:t>「 </a:t>
            </a:r>
            <a:r>
              <a:rPr lang="en-US" altLang="zh-TW" sz="1800" b="1" dirty="0">
                <a:solidFill>
                  <a:schemeClr val="accent6"/>
                </a:solidFill>
              </a:rPr>
              <a:t>b /= c</a:t>
            </a:r>
            <a:r>
              <a:rPr lang="zh-TW" altLang="en-US" sz="1800" b="1" dirty="0"/>
              <a:t> 」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52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75216" y="753508"/>
            <a:ext cx="548795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字串與非字串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F95B31E-2D01-4C82-8442-A28944C3A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896" y="1617090"/>
            <a:ext cx="371589" cy="37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E13033F3-1FEE-418A-9778-20954DBEF89D}"/>
              </a:ext>
            </a:extLst>
          </p:cNvPr>
          <p:cNvCxnSpPr>
            <a:cxnSpLocks/>
          </p:cNvCxnSpPr>
          <p:nvPr/>
        </p:nvCxnSpPr>
        <p:spPr>
          <a:xfrm>
            <a:off x="5047785" y="1319439"/>
            <a:ext cx="0" cy="319242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502;p30">
            <a:extLst>
              <a:ext uri="{FF2B5EF4-FFF2-40B4-BE49-F238E27FC236}">
                <a16:creationId xmlns:a16="http://schemas.microsoft.com/office/drawing/2014/main" id="{297A1AE9-049D-45D2-9257-236D7EB51BB4}"/>
              </a:ext>
            </a:extLst>
          </p:cNvPr>
          <p:cNvSpPr txBox="1">
            <a:spLocks/>
          </p:cNvSpPr>
          <p:nvPr/>
        </p:nvSpPr>
        <p:spPr>
          <a:xfrm>
            <a:off x="2558635" y="1518991"/>
            <a:ext cx="1180519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數字表示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4775938A-6F7C-4C29-AB6F-AC2AC9D0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85" y="1319439"/>
            <a:ext cx="371589" cy="37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502;p30">
            <a:extLst>
              <a:ext uri="{FF2B5EF4-FFF2-40B4-BE49-F238E27FC236}">
                <a16:creationId xmlns:a16="http://schemas.microsoft.com/office/drawing/2014/main" id="{97D9A747-5867-4B5A-BED1-F1C993702DD4}"/>
              </a:ext>
            </a:extLst>
          </p:cNvPr>
          <p:cNvSpPr txBox="1">
            <a:spLocks/>
          </p:cNvSpPr>
          <p:nvPr/>
        </p:nvSpPr>
        <p:spPr>
          <a:xfrm>
            <a:off x="6523324" y="1221340"/>
            <a:ext cx="1180519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字串表示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sp>
        <p:nvSpPr>
          <p:cNvPr id="20" name="Google Shape;502;p30">
            <a:extLst>
              <a:ext uri="{FF2B5EF4-FFF2-40B4-BE49-F238E27FC236}">
                <a16:creationId xmlns:a16="http://schemas.microsoft.com/office/drawing/2014/main" id="{27ECF9A7-C6F8-46ED-BC97-EC1E1B23F0C4}"/>
              </a:ext>
            </a:extLst>
          </p:cNvPr>
          <p:cNvSpPr txBox="1">
            <a:spLocks/>
          </p:cNvSpPr>
          <p:nvPr/>
        </p:nvSpPr>
        <p:spPr>
          <a:xfrm>
            <a:off x="1772468" y="1920566"/>
            <a:ext cx="2273340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TW" sz="1800" b="1" dirty="0">
                <a:solidFill>
                  <a:schemeClr val="bg2"/>
                </a:solidFill>
              </a:rPr>
              <a:t>var</a:t>
            </a:r>
            <a:r>
              <a:rPr lang="en-US" altLang="zh-TW" sz="1800" b="1" dirty="0">
                <a:solidFill>
                  <a:schemeClr val="accent6"/>
                </a:solidFill>
              </a:rPr>
              <a:t> num = </a:t>
            </a:r>
            <a:r>
              <a:rPr lang="en-US" altLang="zh-TW" sz="1800" b="1" dirty="0">
                <a:solidFill>
                  <a:schemeClr val="accent1"/>
                </a:solidFill>
              </a:rPr>
              <a:t>1234</a:t>
            </a:r>
          </a:p>
        </p:txBody>
      </p:sp>
      <p:sp>
        <p:nvSpPr>
          <p:cNvPr id="21" name="Google Shape;502;p30">
            <a:extLst>
              <a:ext uri="{FF2B5EF4-FFF2-40B4-BE49-F238E27FC236}">
                <a16:creationId xmlns:a16="http://schemas.microsoft.com/office/drawing/2014/main" id="{22D43587-204D-4095-A495-1B26171D03F7}"/>
              </a:ext>
            </a:extLst>
          </p:cNvPr>
          <p:cNvSpPr txBox="1">
            <a:spLocks/>
          </p:cNvSpPr>
          <p:nvPr/>
        </p:nvSpPr>
        <p:spPr>
          <a:xfrm>
            <a:off x="5823834" y="1691028"/>
            <a:ext cx="2347793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TW" sz="1800" b="1" dirty="0">
                <a:solidFill>
                  <a:schemeClr val="bg2"/>
                </a:solidFill>
              </a:rPr>
              <a:t>var</a:t>
            </a:r>
            <a:r>
              <a:rPr lang="en-US" altLang="zh-TW" sz="1800" b="1" dirty="0">
                <a:solidFill>
                  <a:schemeClr val="accent6"/>
                </a:solidFill>
              </a:rPr>
              <a:t> st1 = </a:t>
            </a:r>
            <a:r>
              <a:rPr lang="en-US" altLang="zh-TW" sz="1800" b="1" dirty="0">
                <a:solidFill>
                  <a:schemeClr val="accent1"/>
                </a:solidFill>
              </a:rPr>
              <a:t>‘12’</a:t>
            </a:r>
          </a:p>
          <a:p>
            <a:pPr marL="0" indent="0" algn="ctr">
              <a:lnSpc>
                <a:spcPct val="150000"/>
              </a:lnSpc>
            </a:pPr>
            <a:r>
              <a:rPr lang="en-US" altLang="zh-TW" sz="1800" b="1" dirty="0">
                <a:solidFill>
                  <a:schemeClr val="bg2"/>
                </a:solidFill>
              </a:rPr>
              <a:t>var</a:t>
            </a:r>
            <a:r>
              <a:rPr lang="en-US" altLang="zh-TW" sz="1800" b="1" dirty="0">
                <a:solidFill>
                  <a:schemeClr val="accent6"/>
                </a:solidFill>
              </a:rPr>
              <a:t> st2 = </a:t>
            </a:r>
            <a:r>
              <a:rPr lang="en-US" altLang="zh-TW" sz="1800" b="1" dirty="0">
                <a:solidFill>
                  <a:schemeClr val="accent1"/>
                </a:solidFill>
              </a:rPr>
              <a:t>“34”</a:t>
            </a:r>
          </a:p>
        </p:txBody>
      </p:sp>
      <p:sp>
        <p:nvSpPr>
          <p:cNvPr id="28" name="Google Shape;502;p30">
            <a:extLst>
              <a:ext uri="{FF2B5EF4-FFF2-40B4-BE49-F238E27FC236}">
                <a16:creationId xmlns:a16="http://schemas.microsoft.com/office/drawing/2014/main" id="{2F73220D-68DA-4694-8180-3011ADBBC7C1}"/>
              </a:ext>
            </a:extLst>
          </p:cNvPr>
          <p:cNvSpPr txBox="1">
            <a:spLocks/>
          </p:cNvSpPr>
          <p:nvPr/>
        </p:nvSpPr>
        <p:spPr>
          <a:xfrm>
            <a:off x="2463846" y="2739628"/>
            <a:ext cx="1564066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>
                <a:solidFill>
                  <a:schemeClr val="accent6"/>
                </a:solidFill>
              </a:rPr>
              <a:t>「 </a:t>
            </a:r>
            <a:r>
              <a:rPr lang="en-US" altLang="zh-TW" sz="1800" b="1" dirty="0">
                <a:solidFill>
                  <a:schemeClr val="accent6"/>
                </a:solidFill>
              </a:rPr>
              <a:t>+ </a:t>
            </a:r>
            <a:r>
              <a:rPr lang="zh-TW" altLang="en-US" sz="1800" b="1" dirty="0">
                <a:solidFill>
                  <a:schemeClr val="accent6"/>
                </a:solidFill>
              </a:rPr>
              <a:t>」運算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87A53FDC-EA6F-47EC-86CA-B6BE678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295" y="2840532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8F74CE6C-C835-4620-8E84-D392331484D8}"/>
              </a:ext>
            </a:extLst>
          </p:cNvPr>
          <p:cNvGrpSpPr/>
          <p:nvPr/>
        </p:nvGrpSpPr>
        <p:grpSpPr>
          <a:xfrm>
            <a:off x="1225076" y="3187014"/>
            <a:ext cx="3467804" cy="544270"/>
            <a:chOff x="1225076" y="3328261"/>
            <a:chExt cx="3467804" cy="544270"/>
          </a:xfrm>
        </p:grpSpPr>
        <p:sp>
          <p:nvSpPr>
            <p:cNvPr id="24" name="Google Shape;502;p30">
              <a:extLst>
                <a:ext uri="{FF2B5EF4-FFF2-40B4-BE49-F238E27FC236}">
                  <a16:creationId xmlns:a16="http://schemas.microsoft.com/office/drawing/2014/main" id="{41010493-DF1D-4279-88E1-3178BB97939A}"/>
                </a:ext>
              </a:extLst>
            </p:cNvPr>
            <p:cNvSpPr txBox="1">
              <a:spLocks/>
            </p:cNvSpPr>
            <p:nvPr/>
          </p:nvSpPr>
          <p:spPr>
            <a:xfrm>
              <a:off x="1225076" y="3328261"/>
              <a:ext cx="1564066" cy="544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 algn="ctr">
                <a:lnSpc>
                  <a:spcPct val="150000"/>
                </a:lnSpc>
              </a:pPr>
              <a:r>
                <a:rPr lang="en-US" altLang="zh-TW" sz="1800" b="1" dirty="0">
                  <a:solidFill>
                    <a:schemeClr val="accent6"/>
                  </a:solidFill>
                </a:rPr>
                <a:t>num += num</a:t>
              </a:r>
            </a:p>
          </p:txBody>
        </p: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8448109C-06EC-40EB-8F47-61F09FD5F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9142" y="3518499"/>
              <a:ext cx="304800" cy="304800"/>
            </a:xfrm>
            <a:prstGeom prst="rect">
              <a:avLst/>
            </a:prstGeom>
          </p:spPr>
        </p:pic>
        <p:sp>
          <p:nvSpPr>
            <p:cNvPr id="30" name="Google Shape;502;p30">
              <a:extLst>
                <a:ext uri="{FF2B5EF4-FFF2-40B4-BE49-F238E27FC236}">
                  <a16:creationId xmlns:a16="http://schemas.microsoft.com/office/drawing/2014/main" id="{B8C82707-238F-4F6F-8177-E39F159EA78D}"/>
                </a:ext>
              </a:extLst>
            </p:cNvPr>
            <p:cNvSpPr txBox="1">
              <a:spLocks/>
            </p:cNvSpPr>
            <p:nvPr/>
          </p:nvSpPr>
          <p:spPr>
            <a:xfrm>
              <a:off x="3058673" y="3328261"/>
              <a:ext cx="1634207" cy="544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 algn="ctr">
                <a:lnSpc>
                  <a:spcPct val="150000"/>
                </a:lnSpc>
              </a:pPr>
              <a:r>
                <a:rPr lang="en-US" altLang="zh-TW" sz="1800" b="1" dirty="0">
                  <a:solidFill>
                    <a:schemeClr val="accent6"/>
                  </a:solidFill>
                </a:rPr>
                <a:t>num</a:t>
              </a:r>
              <a:r>
                <a:rPr lang="zh-TW" altLang="en-US" sz="1800" b="1" dirty="0">
                  <a:solidFill>
                    <a:schemeClr val="accent6"/>
                  </a:solidFill>
                </a:rPr>
                <a:t>變成</a:t>
              </a:r>
              <a:r>
                <a:rPr lang="en-US" altLang="zh-TW" sz="1800" b="1" dirty="0">
                  <a:solidFill>
                    <a:schemeClr val="accent1"/>
                  </a:solidFill>
                </a:rPr>
                <a:t>2468</a:t>
              </a: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3CFB60FE-BCE5-4FB1-A24F-F655CD3443DC}"/>
              </a:ext>
            </a:extLst>
          </p:cNvPr>
          <p:cNvGrpSpPr/>
          <p:nvPr/>
        </p:nvGrpSpPr>
        <p:grpSpPr>
          <a:xfrm>
            <a:off x="1225076" y="3582160"/>
            <a:ext cx="3467804" cy="544270"/>
            <a:chOff x="1225076" y="3328261"/>
            <a:chExt cx="3467804" cy="544270"/>
          </a:xfrm>
        </p:grpSpPr>
        <p:sp>
          <p:nvSpPr>
            <p:cNvPr id="33" name="Google Shape;502;p30">
              <a:extLst>
                <a:ext uri="{FF2B5EF4-FFF2-40B4-BE49-F238E27FC236}">
                  <a16:creationId xmlns:a16="http://schemas.microsoft.com/office/drawing/2014/main" id="{6C3266DF-9479-4C48-804D-53A8AC492D66}"/>
                </a:ext>
              </a:extLst>
            </p:cNvPr>
            <p:cNvSpPr txBox="1">
              <a:spLocks/>
            </p:cNvSpPr>
            <p:nvPr/>
          </p:nvSpPr>
          <p:spPr>
            <a:xfrm>
              <a:off x="1225076" y="3328261"/>
              <a:ext cx="1564066" cy="544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en-US" altLang="zh-TW" sz="1800" b="1" dirty="0">
                  <a:solidFill>
                    <a:schemeClr val="accent6"/>
                  </a:solidFill>
                </a:rPr>
                <a:t>num += </a:t>
              </a:r>
              <a:r>
                <a:rPr lang="en-US" altLang="zh-TW" sz="1800" b="1" dirty="0">
                  <a:solidFill>
                    <a:schemeClr val="accent1"/>
                  </a:solidFill>
                </a:rPr>
                <a:t>111</a:t>
              </a: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44CDE6C2-7E7F-4552-9248-2EC9B71E3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9142" y="3518499"/>
              <a:ext cx="304800" cy="304800"/>
            </a:xfrm>
            <a:prstGeom prst="rect">
              <a:avLst/>
            </a:prstGeom>
          </p:spPr>
        </p:pic>
        <p:sp>
          <p:nvSpPr>
            <p:cNvPr id="35" name="Google Shape;502;p30">
              <a:extLst>
                <a:ext uri="{FF2B5EF4-FFF2-40B4-BE49-F238E27FC236}">
                  <a16:creationId xmlns:a16="http://schemas.microsoft.com/office/drawing/2014/main" id="{1A3C9E9A-085A-46A2-B089-5EE3B40A8276}"/>
                </a:ext>
              </a:extLst>
            </p:cNvPr>
            <p:cNvSpPr txBox="1">
              <a:spLocks/>
            </p:cNvSpPr>
            <p:nvPr/>
          </p:nvSpPr>
          <p:spPr>
            <a:xfrm>
              <a:off x="3058673" y="3328261"/>
              <a:ext cx="1634207" cy="544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 algn="ctr">
                <a:lnSpc>
                  <a:spcPct val="150000"/>
                </a:lnSpc>
              </a:pPr>
              <a:r>
                <a:rPr lang="en-US" altLang="zh-TW" sz="1800" b="1" dirty="0">
                  <a:solidFill>
                    <a:schemeClr val="accent6"/>
                  </a:solidFill>
                </a:rPr>
                <a:t>num</a:t>
              </a:r>
              <a:r>
                <a:rPr lang="zh-TW" altLang="en-US" sz="1800" b="1" dirty="0">
                  <a:solidFill>
                    <a:schemeClr val="accent6"/>
                  </a:solidFill>
                </a:rPr>
                <a:t>變成</a:t>
              </a:r>
              <a:r>
                <a:rPr lang="en-US" altLang="zh-TW" sz="1800" b="1" dirty="0">
                  <a:solidFill>
                    <a:schemeClr val="accent1"/>
                  </a:solidFill>
                </a:rPr>
                <a:t>1345</a:t>
              </a:r>
            </a:p>
          </p:txBody>
        </p:sp>
      </p:grpSp>
      <p:sp>
        <p:nvSpPr>
          <p:cNvPr id="46" name="Google Shape;502;p30">
            <a:extLst>
              <a:ext uri="{FF2B5EF4-FFF2-40B4-BE49-F238E27FC236}">
                <a16:creationId xmlns:a16="http://schemas.microsoft.com/office/drawing/2014/main" id="{E3E9505E-B7C3-4D0C-8909-4CC4CC120B04}"/>
              </a:ext>
            </a:extLst>
          </p:cNvPr>
          <p:cNvSpPr txBox="1">
            <a:spLocks/>
          </p:cNvSpPr>
          <p:nvPr/>
        </p:nvSpPr>
        <p:spPr>
          <a:xfrm>
            <a:off x="6555940" y="2739628"/>
            <a:ext cx="1564066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>
                <a:solidFill>
                  <a:schemeClr val="accent6"/>
                </a:solidFill>
              </a:rPr>
              <a:t>「 </a:t>
            </a:r>
            <a:r>
              <a:rPr lang="en-US" altLang="zh-TW" sz="1800" b="1" dirty="0">
                <a:solidFill>
                  <a:schemeClr val="accent6"/>
                </a:solidFill>
              </a:rPr>
              <a:t>+ </a:t>
            </a:r>
            <a:r>
              <a:rPr lang="zh-TW" altLang="en-US" sz="1800" b="1" dirty="0">
                <a:solidFill>
                  <a:schemeClr val="accent6"/>
                </a:solidFill>
              </a:rPr>
              <a:t>」運算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388CACBF-A678-4A5A-9A97-3EB4764D3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389" y="2840532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群組 47">
            <a:extLst>
              <a:ext uri="{FF2B5EF4-FFF2-40B4-BE49-F238E27FC236}">
                <a16:creationId xmlns:a16="http://schemas.microsoft.com/office/drawing/2014/main" id="{2D02010A-8A50-49AE-8EEE-5732D6402402}"/>
              </a:ext>
            </a:extLst>
          </p:cNvPr>
          <p:cNvGrpSpPr/>
          <p:nvPr/>
        </p:nvGrpSpPr>
        <p:grpSpPr>
          <a:xfrm>
            <a:off x="5317170" y="3187014"/>
            <a:ext cx="3467804" cy="544270"/>
            <a:chOff x="1225076" y="3328261"/>
            <a:chExt cx="3467804" cy="544270"/>
          </a:xfrm>
        </p:grpSpPr>
        <p:sp>
          <p:nvSpPr>
            <p:cNvPr id="49" name="Google Shape;502;p30">
              <a:extLst>
                <a:ext uri="{FF2B5EF4-FFF2-40B4-BE49-F238E27FC236}">
                  <a16:creationId xmlns:a16="http://schemas.microsoft.com/office/drawing/2014/main" id="{6526CA1E-64D1-4AE2-AB20-AC76C07E1D3F}"/>
                </a:ext>
              </a:extLst>
            </p:cNvPr>
            <p:cNvSpPr txBox="1">
              <a:spLocks/>
            </p:cNvSpPr>
            <p:nvPr/>
          </p:nvSpPr>
          <p:spPr>
            <a:xfrm>
              <a:off x="1225076" y="3328261"/>
              <a:ext cx="1564066" cy="544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 algn="ctr">
                <a:lnSpc>
                  <a:spcPct val="150000"/>
                </a:lnSpc>
              </a:pPr>
              <a:r>
                <a:rPr lang="en-US" altLang="zh-TW" sz="1800" b="1" dirty="0">
                  <a:solidFill>
                    <a:schemeClr val="accent6"/>
                  </a:solidFill>
                </a:rPr>
                <a:t>st1 += st2</a:t>
              </a:r>
            </a:p>
          </p:txBody>
        </p:sp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08FD0542-FED8-426F-BC82-FBDE8EF42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9142" y="3518499"/>
              <a:ext cx="304800" cy="304800"/>
            </a:xfrm>
            <a:prstGeom prst="rect">
              <a:avLst/>
            </a:prstGeom>
          </p:spPr>
        </p:pic>
        <p:sp>
          <p:nvSpPr>
            <p:cNvPr id="51" name="Google Shape;502;p30">
              <a:extLst>
                <a:ext uri="{FF2B5EF4-FFF2-40B4-BE49-F238E27FC236}">
                  <a16:creationId xmlns:a16="http://schemas.microsoft.com/office/drawing/2014/main" id="{83E89AC0-D4EE-46A8-846F-E66CE4629B1E}"/>
                </a:ext>
              </a:extLst>
            </p:cNvPr>
            <p:cNvSpPr txBox="1">
              <a:spLocks/>
            </p:cNvSpPr>
            <p:nvPr/>
          </p:nvSpPr>
          <p:spPr>
            <a:xfrm>
              <a:off x="3058673" y="3328261"/>
              <a:ext cx="1634207" cy="544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 algn="ctr">
                <a:lnSpc>
                  <a:spcPct val="150000"/>
                </a:lnSpc>
              </a:pPr>
              <a:r>
                <a:rPr lang="en-US" altLang="zh-TW" sz="1800" b="1" dirty="0">
                  <a:solidFill>
                    <a:schemeClr val="accent6"/>
                  </a:solidFill>
                </a:rPr>
                <a:t>st1</a:t>
              </a:r>
              <a:r>
                <a:rPr lang="zh-TW" altLang="en-US" sz="1800" b="1" dirty="0">
                  <a:solidFill>
                    <a:schemeClr val="accent6"/>
                  </a:solidFill>
                </a:rPr>
                <a:t>變成</a:t>
              </a:r>
              <a:r>
                <a:rPr lang="en-US" altLang="zh-TW" sz="1800" b="1" dirty="0">
                  <a:solidFill>
                    <a:schemeClr val="accent1"/>
                  </a:solidFill>
                </a:rPr>
                <a:t>1234</a:t>
              </a: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8BCBFE8-9FCC-493D-920A-15010669C8B6}"/>
              </a:ext>
            </a:extLst>
          </p:cNvPr>
          <p:cNvGrpSpPr/>
          <p:nvPr/>
        </p:nvGrpSpPr>
        <p:grpSpPr>
          <a:xfrm>
            <a:off x="5317170" y="3582160"/>
            <a:ext cx="3467804" cy="544270"/>
            <a:chOff x="1225076" y="3328261"/>
            <a:chExt cx="3467804" cy="544270"/>
          </a:xfrm>
        </p:grpSpPr>
        <p:sp>
          <p:nvSpPr>
            <p:cNvPr id="53" name="Google Shape;502;p30">
              <a:extLst>
                <a:ext uri="{FF2B5EF4-FFF2-40B4-BE49-F238E27FC236}">
                  <a16:creationId xmlns:a16="http://schemas.microsoft.com/office/drawing/2014/main" id="{6F9B94F6-9596-4011-8EC9-4B354EFCCD98}"/>
                </a:ext>
              </a:extLst>
            </p:cNvPr>
            <p:cNvSpPr txBox="1">
              <a:spLocks/>
            </p:cNvSpPr>
            <p:nvPr/>
          </p:nvSpPr>
          <p:spPr>
            <a:xfrm>
              <a:off x="1225076" y="3328261"/>
              <a:ext cx="1564066" cy="544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en-US" altLang="zh-TW" sz="1800" b="1" dirty="0">
                  <a:solidFill>
                    <a:schemeClr val="accent6"/>
                  </a:solidFill>
                </a:rPr>
                <a:t>st1 += </a:t>
              </a:r>
              <a:r>
                <a:rPr lang="en-US" altLang="zh-TW" sz="1800" b="1" dirty="0">
                  <a:solidFill>
                    <a:schemeClr val="accent1"/>
                  </a:solidFill>
                </a:rPr>
                <a:t>‘3’</a:t>
              </a:r>
            </a:p>
          </p:txBody>
        </p:sp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BA1EE716-940D-44DA-BE9F-5B6179805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9142" y="3518499"/>
              <a:ext cx="304800" cy="304800"/>
            </a:xfrm>
            <a:prstGeom prst="rect">
              <a:avLst/>
            </a:prstGeom>
          </p:spPr>
        </p:pic>
        <p:sp>
          <p:nvSpPr>
            <p:cNvPr id="55" name="Google Shape;502;p30">
              <a:extLst>
                <a:ext uri="{FF2B5EF4-FFF2-40B4-BE49-F238E27FC236}">
                  <a16:creationId xmlns:a16="http://schemas.microsoft.com/office/drawing/2014/main" id="{C9AB1A07-187E-4E7E-A643-666090DD52F1}"/>
                </a:ext>
              </a:extLst>
            </p:cNvPr>
            <p:cNvSpPr txBox="1">
              <a:spLocks/>
            </p:cNvSpPr>
            <p:nvPr/>
          </p:nvSpPr>
          <p:spPr>
            <a:xfrm>
              <a:off x="3058673" y="3328261"/>
              <a:ext cx="1634207" cy="544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 algn="ctr">
                <a:lnSpc>
                  <a:spcPct val="150000"/>
                </a:lnSpc>
              </a:pPr>
              <a:r>
                <a:rPr lang="en-US" altLang="zh-TW" sz="1800" b="1" dirty="0">
                  <a:solidFill>
                    <a:schemeClr val="accent6"/>
                  </a:solidFill>
                </a:rPr>
                <a:t>st1</a:t>
              </a:r>
              <a:r>
                <a:rPr lang="zh-TW" altLang="en-US" sz="1800" b="1" dirty="0">
                  <a:solidFill>
                    <a:schemeClr val="accent6"/>
                  </a:solidFill>
                </a:rPr>
                <a:t>變成</a:t>
              </a:r>
              <a:r>
                <a:rPr lang="en-US" altLang="zh-TW" sz="1800" b="1" dirty="0">
                  <a:solidFill>
                    <a:schemeClr val="accent1"/>
                  </a:solidFill>
                </a:rPr>
                <a:t>123</a:t>
              </a: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0718598-F1B8-41E9-BA1D-F44E25DB802F}"/>
              </a:ext>
            </a:extLst>
          </p:cNvPr>
          <p:cNvGrpSpPr/>
          <p:nvPr/>
        </p:nvGrpSpPr>
        <p:grpSpPr>
          <a:xfrm>
            <a:off x="5322764" y="3967594"/>
            <a:ext cx="3467804" cy="544270"/>
            <a:chOff x="1225076" y="3328261"/>
            <a:chExt cx="3467804" cy="544270"/>
          </a:xfrm>
        </p:grpSpPr>
        <p:sp>
          <p:nvSpPr>
            <p:cNvPr id="57" name="Google Shape;502;p30">
              <a:extLst>
                <a:ext uri="{FF2B5EF4-FFF2-40B4-BE49-F238E27FC236}">
                  <a16:creationId xmlns:a16="http://schemas.microsoft.com/office/drawing/2014/main" id="{7067D969-B91D-46C8-8976-E641DE71496A}"/>
                </a:ext>
              </a:extLst>
            </p:cNvPr>
            <p:cNvSpPr txBox="1">
              <a:spLocks/>
            </p:cNvSpPr>
            <p:nvPr/>
          </p:nvSpPr>
          <p:spPr>
            <a:xfrm>
              <a:off x="1225076" y="3328261"/>
              <a:ext cx="1564066" cy="544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en-US" altLang="zh-TW" sz="1800" b="1" dirty="0">
                  <a:solidFill>
                    <a:schemeClr val="accent6"/>
                  </a:solidFill>
                </a:rPr>
                <a:t>st1 += </a:t>
              </a:r>
              <a:r>
                <a:rPr lang="en-US" altLang="zh-TW" sz="1800" b="1" dirty="0">
                  <a:solidFill>
                    <a:schemeClr val="accent1"/>
                  </a:solidFill>
                </a:rPr>
                <a:t>12</a:t>
              </a:r>
            </a:p>
          </p:txBody>
        </p:sp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1E454629-7179-4387-A6FF-1877CA74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9142" y="3518499"/>
              <a:ext cx="304800" cy="304800"/>
            </a:xfrm>
            <a:prstGeom prst="rect">
              <a:avLst/>
            </a:prstGeom>
          </p:spPr>
        </p:pic>
        <p:sp>
          <p:nvSpPr>
            <p:cNvPr id="59" name="Google Shape;502;p30">
              <a:extLst>
                <a:ext uri="{FF2B5EF4-FFF2-40B4-BE49-F238E27FC236}">
                  <a16:creationId xmlns:a16="http://schemas.microsoft.com/office/drawing/2014/main" id="{212FC99B-F417-4C75-8FBA-B3F9FE8A88AB}"/>
                </a:ext>
              </a:extLst>
            </p:cNvPr>
            <p:cNvSpPr txBox="1">
              <a:spLocks/>
            </p:cNvSpPr>
            <p:nvPr/>
          </p:nvSpPr>
          <p:spPr>
            <a:xfrm>
              <a:off x="3058673" y="3328261"/>
              <a:ext cx="1634207" cy="544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 algn="ctr">
                <a:lnSpc>
                  <a:spcPct val="150000"/>
                </a:lnSpc>
              </a:pPr>
              <a:r>
                <a:rPr lang="en-US" altLang="zh-TW" sz="1800" b="1" dirty="0">
                  <a:solidFill>
                    <a:schemeClr val="accent6"/>
                  </a:solidFill>
                </a:rPr>
                <a:t>st1</a:t>
              </a:r>
              <a:r>
                <a:rPr lang="zh-TW" altLang="en-US" sz="1800" b="1" dirty="0">
                  <a:solidFill>
                    <a:schemeClr val="accent6"/>
                  </a:solidFill>
                </a:rPr>
                <a:t>變成</a:t>
              </a:r>
              <a:r>
                <a:rPr lang="en-US" altLang="zh-TW" sz="1800" b="1" dirty="0">
                  <a:solidFill>
                    <a:schemeClr val="accent1"/>
                  </a:solidFill>
                </a:rPr>
                <a:t>1212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186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631314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字串與非字串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22576B7B-C55D-4C39-8676-3E6B301E1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61" y="1499579"/>
            <a:ext cx="451953" cy="4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502;p30">
            <a:extLst>
              <a:ext uri="{FF2B5EF4-FFF2-40B4-BE49-F238E27FC236}">
                <a16:creationId xmlns:a16="http://schemas.microsoft.com/office/drawing/2014/main" id="{CBD872B5-30F7-4380-9C40-0C2D35808AB5}"/>
              </a:ext>
            </a:extLst>
          </p:cNvPr>
          <p:cNvSpPr txBox="1">
            <a:spLocks/>
          </p:cNvSpPr>
          <p:nvPr/>
        </p:nvSpPr>
        <p:spPr>
          <a:xfrm>
            <a:off x="1783914" y="1414696"/>
            <a:ext cx="6942512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練習：執行這些指令後，變數</a:t>
            </a:r>
            <a:r>
              <a:rPr lang="en-US" altLang="zh-TW" sz="1800" b="1" dirty="0">
                <a:solidFill>
                  <a:schemeClr val="accent6"/>
                </a:solidFill>
              </a:rPr>
              <a:t>a1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en-US" altLang="zh-TW" sz="1800" b="1" dirty="0">
                <a:solidFill>
                  <a:schemeClr val="accent6"/>
                </a:solidFill>
              </a:rPr>
              <a:t>a2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en-US" altLang="zh-TW" sz="1800" b="1" dirty="0">
                <a:solidFill>
                  <a:schemeClr val="accent6"/>
                </a:solidFill>
              </a:rPr>
              <a:t>a3</a:t>
            </a:r>
            <a:r>
              <a:rPr lang="zh-TW" altLang="en-US" sz="1800" b="1" dirty="0">
                <a:solidFill>
                  <a:schemeClr val="accent6"/>
                </a:solidFill>
              </a:rPr>
              <a:t>中的資料是什麼？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sp>
        <p:nvSpPr>
          <p:cNvPr id="23" name="Google Shape;502;p30">
            <a:extLst>
              <a:ext uri="{FF2B5EF4-FFF2-40B4-BE49-F238E27FC236}">
                <a16:creationId xmlns:a16="http://schemas.microsoft.com/office/drawing/2014/main" id="{324D6937-E8F1-4418-BD5E-EBBBB0F90C2B}"/>
              </a:ext>
            </a:extLst>
          </p:cNvPr>
          <p:cNvSpPr txBox="1">
            <a:spLocks/>
          </p:cNvSpPr>
          <p:nvPr/>
        </p:nvSpPr>
        <p:spPr>
          <a:xfrm>
            <a:off x="5777488" y="2947139"/>
            <a:ext cx="3539426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訣竅：拿紙畫圖模擬執行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74FD5C51-1FF2-4DB6-A7F2-2E506A64F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084" y="3058499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6943FF2-EE6F-4A1B-A303-29CD7BB792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78" t="45240" r="46911" b="22096"/>
          <a:stretch/>
        </p:blipFill>
        <p:spPr>
          <a:xfrm>
            <a:off x="1596799" y="2186046"/>
            <a:ext cx="3324606" cy="2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2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7977" y="812229"/>
            <a:ext cx="591623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字串與數字轉換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87A53FDC-EA6F-47EC-86CA-B6BE678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378" y="1636433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502;p30">
            <a:extLst>
              <a:ext uri="{FF2B5EF4-FFF2-40B4-BE49-F238E27FC236}">
                <a16:creationId xmlns:a16="http://schemas.microsoft.com/office/drawing/2014/main" id="{52167F5D-67F0-40DB-8DEA-576F7DF01460}"/>
              </a:ext>
            </a:extLst>
          </p:cNvPr>
          <p:cNvSpPr txBox="1">
            <a:spLocks/>
          </p:cNvSpPr>
          <p:nvPr/>
        </p:nvSpPr>
        <p:spPr>
          <a:xfrm>
            <a:off x="1936915" y="1532739"/>
            <a:ext cx="6942512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字串轉數字：</a:t>
            </a:r>
            <a:r>
              <a:rPr lang="en-US" altLang="zh-TW" sz="1800" b="1" dirty="0" err="1">
                <a:solidFill>
                  <a:schemeClr val="accent6"/>
                </a:solidFill>
              </a:rPr>
              <a:t>parseInt</a:t>
            </a:r>
            <a:r>
              <a:rPr lang="en-US" altLang="zh-TW" sz="1800" b="1" dirty="0">
                <a:solidFill>
                  <a:schemeClr val="accent6"/>
                </a:solidFill>
              </a:rPr>
              <a:t>()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80C8D784-EAC1-402A-B4F5-C332B2EED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721" y="2154916"/>
            <a:ext cx="318127" cy="2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502;p30">
            <a:extLst>
              <a:ext uri="{FF2B5EF4-FFF2-40B4-BE49-F238E27FC236}">
                <a16:creationId xmlns:a16="http://schemas.microsoft.com/office/drawing/2014/main" id="{1BD45229-D3EA-4DC6-804F-D687A0B8D21A}"/>
              </a:ext>
            </a:extLst>
          </p:cNvPr>
          <p:cNvSpPr txBox="1">
            <a:spLocks/>
          </p:cNvSpPr>
          <p:nvPr/>
        </p:nvSpPr>
        <p:spPr>
          <a:xfrm>
            <a:off x="2158678" y="2027480"/>
            <a:ext cx="6720749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bg2"/>
                </a:solidFill>
              </a:rPr>
              <a:t>var </a:t>
            </a:r>
            <a:r>
              <a:rPr lang="en-US" altLang="zh-TW" sz="1800" b="1" dirty="0">
                <a:solidFill>
                  <a:schemeClr val="accent6"/>
                </a:solidFill>
              </a:rPr>
              <a:t>a = </a:t>
            </a:r>
            <a:r>
              <a:rPr lang="en-US" altLang="zh-TW" sz="1800" b="1" dirty="0">
                <a:solidFill>
                  <a:schemeClr val="accent1"/>
                </a:solidFill>
              </a:rPr>
              <a:t>“12”</a:t>
            </a:r>
            <a:r>
              <a:rPr lang="en-US" altLang="zh-TW" sz="1800" b="1" dirty="0">
                <a:solidFill>
                  <a:schemeClr val="accent6"/>
                </a:solidFill>
              </a:rPr>
              <a:t>; </a:t>
            </a:r>
            <a:r>
              <a:rPr lang="en-US" altLang="zh-TW" sz="1800" b="1" dirty="0">
                <a:solidFill>
                  <a:schemeClr val="bg2"/>
                </a:solidFill>
              </a:rPr>
              <a:t>var </a:t>
            </a:r>
            <a:r>
              <a:rPr lang="en-US" altLang="zh-TW" sz="1800" b="1" dirty="0">
                <a:solidFill>
                  <a:schemeClr val="accent6"/>
                </a:solidFill>
              </a:rPr>
              <a:t>b = </a:t>
            </a:r>
            <a:r>
              <a:rPr lang="en-US" altLang="zh-TW" sz="1800" b="1" dirty="0" err="1">
                <a:solidFill>
                  <a:schemeClr val="accent6"/>
                </a:solidFill>
              </a:rPr>
              <a:t>parseInt</a:t>
            </a:r>
            <a:r>
              <a:rPr lang="en-US" altLang="zh-TW" sz="1800" b="1" dirty="0">
                <a:solidFill>
                  <a:schemeClr val="accent6"/>
                </a:solidFill>
              </a:rPr>
              <a:t>(</a:t>
            </a:r>
            <a:r>
              <a:rPr lang="en-US" altLang="zh-TW" sz="1800" b="1" dirty="0">
                <a:solidFill>
                  <a:schemeClr val="accent1"/>
                </a:solidFill>
              </a:rPr>
              <a:t>a</a:t>
            </a:r>
            <a:r>
              <a:rPr lang="en-US" altLang="zh-TW" sz="1800" b="1" dirty="0">
                <a:solidFill>
                  <a:schemeClr val="accent6"/>
                </a:solidFill>
              </a:rPr>
              <a:t>) + 1;    b</a:t>
            </a:r>
            <a:r>
              <a:rPr lang="zh-TW" altLang="en-US" sz="1800" b="1" dirty="0">
                <a:solidFill>
                  <a:schemeClr val="accent6"/>
                </a:solidFill>
              </a:rPr>
              <a:t>為</a:t>
            </a:r>
            <a:r>
              <a:rPr lang="en-US" altLang="zh-TW" sz="1800" b="1" dirty="0">
                <a:solidFill>
                  <a:schemeClr val="accent1"/>
                </a:solidFill>
              </a:rPr>
              <a:t>13</a:t>
            </a: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1DFECF1F-CCAB-4DB4-8E32-22F93ADBE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4425" y="2204543"/>
            <a:ext cx="304800" cy="304800"/>
          </a:xfrm>
          <a:prstGeom prst="rect">
            <a:avLst/>
          </a:prstGeom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93CFD903-7AE7-4137-A4E1-9A84001E4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246" y="2898050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502;p30">
            <a:extLst>
              <a:ext uri="{FF2B5EF4-FFF2-40B4-BE49-F238E27FC236}">
                <a16:creationId xmlns:a16="http://schemas.microsoft.com/office/drawing/2014/main" id="{C05056B6-B4CA-470D-B277-E55D07B54E61}"/>
              </a:ext>
            </a:extLst>
          </p:cNvPr>
          <p:cNvSpPr txBox="1">
            <a:spLocks/>
          </p:cNvSpPr>
          <p:nvPr/>
        </p:nvSpPr>
        <p:spPr>
          <a:xfrm>
            <a:off x="1951783" y="2794356"/>
            <a:ext cx="6942512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數字轉字串：</a:t>
            </a:r>
            <a:r>
              <a:rPr lang="en-US" altLang="zh-TW" sz="1800" b="1" dirty="0" err="1">
                <a:solidFill>
                  <a:schemeClr val="accent6"/>
                </a:solidFill>
              </a:rPr>
              <a:t>toString</a:t>
            </a:r>
            <a:r>
              <a:rPr lang="en-US" altLang="zh-TW" sz="1800" b="1" dirty="0">
                <a:solidFill>
                  <a:schemeClr val="accent6"/>
                </a:solidFill>
              </a:rPr>
              <a:t>()</a:t>
            </a: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6393F886-B8B1-4959-A3DE-2CBBA1E91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721" y="3424562"/>
            <a:ext cx="318127" cy="2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502;p30">
            <a:extLst>
              <a:ext uri="{FF2B5EF4-FFF2-40B4-BE49-F238E27FC236}">
                <a16:creationId xmlns:a16="http://schemas.microsoft.com/office/drawing/2014/main" id="{4CC57F76-D7A9-4592-A410-4A05DCF537FD}"/>
              </a:ext>
            </a:extLst>
          </p:cNvPr>
          <p:cNvSpPr txBox="1">
            <a:spLocks/>
          </p:cNvSpPr>
          <p:nvPr/>
        </p:nvSpPr>
        <p:spPr>
          <a:xfrm>
            <a:off x="2158678" y="3297126"/>
            <a:ext cx="6720749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bg2"/>
                </a:solidFill>
              </a:rPr>
              <a:t>var </a:t>
            </a:r>
            <a:r>
              <a:rPr lang="en-US" altLang="zh-TW" sz="1800" b="1" dirty="0">
                <a:solidFill>
                  <a:schemeClr val="accent6"/>
                </a:solidFill>
              </a:rPr>
              <a:t>a = </a:t>
            </a:r>
            <a:r>
              <a:rPr lang="en-US" altLang="zh-TW" sz="1800" b="1" dirty="0">
                <a:solidFill>
                  <a:schemeClr val="accent1"/>
                </a:solidFill>
              </a:rPr>
              <a:t>12</a:t>
            </a:r>
            <a:r>
              <a:rPr lang="en-US" altLang="zh-TW" sz="1800" b="1" dirty="0">
                <a:solidFill>
                  <a:schemeClr val="accent6"/>
                </a:solidFill>
              </a:rPr>
              <a:t>; </a:t>
            </a:r>
            <a:r>
              <a:rPr lang="en-US" altLang="zh-TW" sz="1800" b="1" dirty="0">
                <a:solidFill>
                  <a:schemeClr val="bg2"/>
                </a:solidFill>
              </a:rPr>
              <a:t>var </a:t>
            </a:r>
            <a:r>
              <a:rPr lang="en-US" altLang="zh-TW" sz="1800" b="1" dirty="0">
                <a:solidFill>
                  <a:schemeClr val="accent6"/>
                </a:solidFill>
              </a:rPr>
              <a:t>b = </a:t>
            </a:r>
            <a:r>
              <a:rPr lang="en-US" altLang="zh-TW" sz="1800" b="1" dirty="0" err="1">
                <a:solidFill>
                  <a:schemeClr val="accent6"/>
                </a:solidFill>
              </a:rPr>
              <a:t>a.toString</a:t>
            </a:r>
            <a:r>
              <a:rPr lang="en-US" altLang="zh-TW" sz="1800" b="1" dirty="0">
                <a:solidFill>
                  <a:schemeClr val="accent6"/>
                </a:solidFill>
              </a:rPr>
              <a:t>() + 1;    b</a:t>
            </a:r>
            <a:r>
              <a:rPr lang="zh-TW" altLang="en-US" sz="1800" b="1" dirty="0">
                <a:solidFill>
                  <a:schemeClr val="accent6"/>
                </a:solidFill>
              </a:rPr>
              <a:t>為</a:t>
            </a:r>
            <a:r>
              <a:rPr lang="en-US" altLang="zh-TW" sz="1800" b="1" dirty="0">
                <a:solidFill>
                  <a:schemeClr val="accent1"/>
                </a:solidFill>
              </a:rPr>
              <a:t>“121”</a:t>
            </a:r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0FA44D10-BBF4-41A4-B4B7-3F6ED980C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8126" y="347326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9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5" y="811699"/>
            <a:ext cx="5212895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基本概念：條件判斷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6" name="Google Shape;502;p30">
            <a:extLst>
              <a:ext uri="{FF2B5EF4-FFF2-40B4-BE49-F238E27FC236}">
                <a16:creationId xmlns:a16="http://schemas.microsoft.com/office/drawing/2014/main" id="{E2971F27-80E6-4FBB-BB03-45604A70C2C7}"/>
              </a:ext>
            </a:extLst>
          </p:cNvPr>
          <p:cNvSpPr txBox="1">
            <a:spLocks/>
          </p:cNvSpPr>
          <p:nvPr/>
        </p:nvSpPr>
        <p:spPr>
          <a:xfrm>
            <a:off x="1579757" y="1661049"/>
            <a:ext cx="7125628" cy="2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「 </a:t>
            </a:r>
            <a:r>
              <a:rPr lang="en-US" altLang="zh-TW" sz="1800" b="1" dirty="0"/>
              <a:t>==</a:t>
            </a:r>
            <a:r>
              <a:rPr lang="zh-TW" altLang="en-US" sz="1800" b="1" dirty="0"/>
              <a:t> 」、「 </a:t>
            </a:r>
            <a:r>
              <a:rPr lang="en-US" altLang="zh-TW" sz="1800" b="1" dirty="0"/>
              <a:t>!=</a:t>
            </a:r>
            <a:r>
              <a:rPr lang="zh-TW" altLang="en-US" sz="1800" b="1" dirty="0"/>
              <a:t> 」：判斷左右是否相等</a:t>
            </a:r>
            <a:endParaRPr lang="en-US" altLang="zh-TW" sz="1800" b="1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「 </a:t>
            </a:r>
            <a:r>
              <a:rPr lang="en-US" altLang="zh-TW" sz="1800" b="1" dirty="0"/>
              <a:t>&gt; </a:t>
            </a:r>
            <a:r>
              <a:rPr lang="zh-TW" altLang="en-US" sz="1800" b="1" dirty="0"/>
              <a:t>」、「 </a:t>
            </a:r>
            <a:r>
              <a:rPr lang="en-US" altLang="zh-TW" sz="1800" b="1" dirty="0"/>
              <a:t>&lt;</a:t>
            </a:r>
            <a:r>
              <a:rPr lang="zh-TW" altLang="en-US" sz="1800" b="1" dirty="0"/>
              <a:t> 」：大於、小於</a:t>
            </a: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「 </a:t>
            </a:r>
            <a:r>
              <a:rPr lang="en-US" altLang="zh-TW" sz="1800" b="1" dirty="0"/>
              <a:t>&lt;=</a:t>
            </a:r>
            <a:r>
              <a:rPr lang="zh-TW" altLang="en-US" sz="1800" b="1" dirty="0"/>
              <a:t> 」、「 </a:t>
            </a:r>
            <a:r>
              <a:rPr lang="en-US" altLang="zh-TW" sz="1800" b="1" dirty="0"/>
              <a:t>&gt;=</a:t>
            </a:r>
            <a:r>
              <a:rPr lang="zh-TW" altLang="en-US" sz="1800" b="1" dirty="0"/>
              <a:t> 」：大於等於、小於等於</a:t>
            </a: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「 </a:t>
            </a:r>
            <a:r>
              <a:rPr lang="en-US" altLang="zh-TW" sz="1800" b="1" dirty="0"/>
              <a:t>!</a:t>
            </a:r>
            <a:r>
              <a:rPr lang="zh-TW" altLang="en-US" sz="1800" b="1" dirty="0"/>
              <a:t> 」：</a:t>
            </a:r>
            <a:r>
              <a:rPr lang="en-US" altLang="zh-TW" sz="1800" b="1" dirty="0"/>
              <a:t>NOT</a:t>
            </a:r>
            <a:r>
              <a:rPr lang="zh-TW" altLang="en-US" sz="1800" b="1" dirty="0"/>
              <a:t>（反向）</a:t>
            </a: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「 </a:t>
            </a:r>
            <a:r>
              <a:rPr lang="en-US" altLang="zh-TW" sz="1800" b="1" dirty="0"/>
              <a:t>&amp;&amp;</a:t>
            </a:r>
            <a:r>
              <a:rPr lang="zh-TW" altLang="en-US" sz="1800" b="1" dirty="0"/>
              <a:t> 」、「 </a:t>
            </a:r>
            <a:r>
              <a:rPr lang="en-US" altLang="zh-TW" sz="1800" b="1" dirty="0"/>
              <a:t>||</a:t>
            </a:r>
            <a:r>
              <a:rPr lang="zh-TW" altLang="en-US" sz="1800" b="1" dirty="0"/>
              <a:t> 」：</a:t>
            </a:r>
            <a:r>
              <a:rPr lang="en-US" altLang="zh-TW" sz="1800" b="1" dirty="0"/>
              <a:t>AND</a:t>
            </a:r>
            <a:r>
              <a:rPr lang="zh-TW" altLang="en-US" sz="1800" b="1" dirty="0"/>
              <a:t>（全部符合）、</a:t>
            </a:r>
            <a:r>
              <a:rPr lang="en-US" altLang="zh-TW" sz="1800" b="1" dirty="0"/>
              <a:t>OR</a:t>
            </a:r>
            <a:r>
              <a:rPr lang="zh-TW" altLang="en-US" sz="1800" b="1" dirty="0"/>
              <a:t>（只要一個符合）</a:t>
            </a: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213EA2D5-A15C-4FE1-8A87-B5E803104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939" y="1382287"/>
            <a:ext cx="1440357" cy="144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4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5" y="811699"/>
            <a:ext cx="5212895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基本概念：條件判斷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87B39E3-1BBA-4891-BB43-EA5523FEC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76" y="1403777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02;p30">
            <a:extLst>
              <a:ext uri="{FF2B5EF4-FFF2-40B4-BE49-F238E27FC236}">
                <a16:creationId xmlns:a16="http://schemas.microsoft.com/office/drawing/2014/main" id="{8D0401E8-8287-4617-93F2-4AA1B91B07C1}"/>
              </a:ext>
            </a:extLst>
          </p:cNvPr>
          <p:cNvSpPr txBox="1">
            <a:spLocks/>
          </p:cNvSpPr>
          <p:nvPr/>
        </p:nvSpPr>
        <p:spPr>
          <a:xfrm>
            <a:off x="2134581" y="1272499"/>
            <a:ext cx="6942512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accent6"/>
                </a:solidFill>
              </a:rPr>
              <a:t>if else</a:t>
            </a:r>
            <a:r>
              <a:rPr lang="zh-TW" altLang="en-US" sz="1800" b="1" dirty="0">
                <a:solidFill>
                  <a:schemeClr val="accent6"/>
                </a:solidFill>
              </a:rPr>
              <a:t>條件判斷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35F885D-4B11-4527-9549-D997ADFBB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517" y="1886806"/>
            <a:ext cx="318127" cy="2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02;p30">
            <a:extLst>
              <a:ext uri="{FF2B5EF4-FFF2-40B4-BE49-F238E27FC236}">
                <a16:creationId xmlns:a16="http://schemas.microsoft.com/office/drawing/2014/main" id="{443334B3-93A3-4C7F-A1C8-C6E5CA10EEC3}"/>
              </a:ext>
            </a:extLst>
          </p:cNvPr>
          <p:cNvSpPr txBox="1">
            <a:spLocks/>
          </p:cNvSpPr>
          <p:nvPr/>
        </p:nvSpPr>
        <p:spPr>
          <a:xfrm>
            <a:off x="2293644" y="1757557"/>
            <a:ext cx="6942512" cy="1401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bg2"/>
                </a:solidFill>
              </a:rPr>
              <a:t>if</a:t>
            </a:r>
            <a:r>
              <a:rPr lang="en-US" altLang="zh-TW" sz="1800" b="1" dirty="0">
                <a:solidFill>
                  <a:schemeClr val="accent6"/>
                </a:solidFill>
              </a:rPr>
              <a:t>(</a:t>
            </a:r>
            <a:r>
              <a:rPr lang="zh-TW" altLang="en-US" sz="1800" b="1" dirty="0">
                <a:solidFill>
                  <a:schemeClr val="accent6"/>
                </a:solidFill>
              </a:rPr>
              <a:t> </a:t>
            </a:r>
            <a:r>
              <a:rPr lang="zh-TW" altLang="en-US" sz="1800" b="1" dirty="0">
                <a:solidFill>
                  <a:schemeClr val="accent1"/>
                </a:solidFill>
              </a:rPr>
              <a:t>條件</a:t>
            </a:r>
            <a:r>
              <a:rPr lang="en-US" altLang="zh-TW" sz="1800" b="1" dirty="0">
                <a:solidFill>
                  <a:schemeClr val="accent1"/>
                </a:solidFill>
              </a:rPr>
              <a:t>01</a:t>
            </a:r>
            <a:r>
              <a:rPr lang="zh-TW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</a:rPr>
              <a:t>)</a:t>
            </a:r>
            <a:r>
              <a:rPr lang="zh-TW" altLang="en-US" sz="1800" b="1" dirty="0">
                <a:solidFill>
                  <a:schemeClr val="accent6"/>
                </a:solidFill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</a:rPr>
              <a:t>{</a:t>
            </a:r>
            <a:r>
              <a:rPr lang="zh-TW" altLang="en-US" sz="1800" b="1" dirty="0">
                <a:solidFill>
                  <a:schemeClr val="accent6"/>
                </a:solidFill>
              </a:rPr>
              <a:t> 符合條件</a:t>
            </a:r>
            <a:r>
              <a:rPr lang="en-US" altLang="zh-TW" sz="1800" b="1" dirty="0">
                <a:solidFill>
                  <a:schemeClr val="accent6"/>
                </a:solidFill>
              </a:rPr>
              <a:t>01</a:t>
            </a:r>
            <a:r>
              <a:rPr lang="zh-TW" altLang="en-US" sz="1800" b="1" dirty="0">
                <a:solidFill>
                  <a:schemeClr val="accent6"/>
                </a:solidFill>
              </a:rPr>
              <a:t>的動作 </a:t>
            </a:r>
            <a:r>
              <a:rPr lang="en-US" altLang="zh-TW" sz="1800" b="1" dirty="0">
                <a:solidFill>
                  <a:schemeClr val="accent6"/>
                </a:solidFill>
              </a:rPr>
              <a:t>}</a:t>
            </a:r>
          </a:p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bg2"/>
                </a:solidFill>
              </a:rPr>
              <a:t>else</a:t>
            </a:r>
            <a:r>
              <a:rPr lang="zh-TW" altLang="en-US" sz="1800" b="1" dirty="0">
                <a:solidFill>
                  <a:schemeClr val="bg2"/>
                </a:solidFill>
              </a:rPr>
              <a:t> </a:t>
            </a:r>
            <a:r>
              <a:rPr lang="en-US" altLang="zh-TW" sz="1800" b="1" dirty="0">
                <a:solidFill>
                  <a:schemeClr val="bg2"/>
                </a:solidFill>
              </a:rPr>
              <a:t>if</a:t>
            </a:r>
            <a:r>
              <a:rPr lang="en-US" altLang="zh-TW" sz="1800" b="1" dirty="0">
                <a:solidFill>
                  <a:schemeClr val="accent6"/>
                </a:solidFill>
              </a:rPr>
              <a:t>(</a:t>
            </a:r>
            <a:r>
              <a:rPr lang="zh-TW" altLang="en-US" sz="1800" b="1" dirty="0">
                <a:solidFill>
                  <a:schemeClr val="accent6"/>
                </a:solidFill>
              </a:rPr>
              <a:t> </a:t>
            </a:r>
            <a:r>
              <a:rPr lang="zh-TW" altLang="en-US" sz="1800" b="1" dirty="0">
                <a:solidFill>
                  <a:schemeClr val="accent1"/>
                </a:solidFill>
              </a:rPr>
              <a:t>條件</a:t>
            </a:r>
            <a:r>
              <a:rPr lang="en-US" altLang="zh-TW" sz="1800" b="1" dirty="0">
                <a:solidFill>
                  <a:schemeClr val="accent1"/>
                </a:solidFill>
              </a:rPr>
              <a:t>02</a:t>
            </a:r>
            <a:r>
              <a:rPr lang="zh-TW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</a:rPr>
              <a:t>){</a:t>
            </a:r>
            <a:r>
              <a:rPr lang="zh-TW" altLang="en-US" sz="1800" b="1" dirty="0">
                <a:solidFill>
                  <a:schemeClr val="accent6"/>
                </a:solidFill>
              </a:rPr>
              <a:t> 條件</a:t>
            </a:r>
            <a:r>
              <a:rPr lang="en-US" altLang="zh-TW" sz="1800" b="1" dirty="0">
                <a:solidFill>
                  <a:schemeClr val="accent6"/>
                </a:solidFill>
              </a:rPr>
              <a:t>01</a:t>
            </a:r>
            <a:r>
              <a:rPr lang="zh-TW" altLang="en-US" sz="1800" b="1" dirty="0">
                <a:solidFill>
                  <a:schemeClr val="accent6"/>
                </a:solidFill>
              </a:rPr>
              <a:t>   條件</a:t>
            </a:r>
            <a:r>
              <a:rPr lang="en-US" altLang="zh-TW" sz="1800" b="1" dirty="0">
                <a:solidFill>
                  <a:schemeClr val="accent6"/>
                </a:solidFill>
              </a:rPr>
              <a:t>02</a:t>
            </a:r>
            <a:r>
              <a:rPr lang="zh-TW" altLang="en-US" sz="1800" b="1" dirty="0">
                <a:solidFill>
                  <a:schemeClr val="accent6"/>
                </a:solidFill>
              </a:rPr>
              <a:t>   的動作 </a:t>
            </a:r>
            <a:r>
              <a:rPr lang="en-US" altLang="zh-TW" sz="1800" b="1" dirty="0">
                <a:solidFill>
                  <a:schemeClr val="accent6"/>
                </a:solidFill>
              </a:rPr>
              <a:t>}</a:t>
            </a:r>
          </a:p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bg2"/>
                </a:solidFill>
              </a:rPr>
              <a:t>else</a:t>
            </a:r>
            <a:r>
              <a:rPr lang="zh-TW" altLang="en-US" sz="1800" b="1" dirty="0">
                <a:solidFill>
                  <a:schemeClr val="bg2"/>
                </a:solidFill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</a:rPr>
              <a:t>{</a:t>
            </a:r>
            <a:r>
              <a:rPr lang="zh-TW" altLang="en-US" sz="1800" b="1" dirty="0">
                <a:solidFill>
                  <a:schemeClr val="accent6"/>
                </a:solidFill>
              </a:rPr>
              <a:t> 其他所有狀況的動作 </a:t>
            </a:r>
            <a:r>
              <a:rPr lang="en-US" altLang="zh-TW" sz="1800" b="1" dirty="0">
                <a:solidFill>
                  <a:schemeClr val="accent6"/>
                </a:solidFill>
              </a:rPr>
              <a:t>}</a:t>
            </a:r>
          </a:p>
          <a:p>
            <a:pPr marL="0" indent="0">
              <a:lnSpc>
                <a:spcPct val="150000"/>
              </a:lnSpc>
            </a:pPr>
            <a:endParaRPr lang="en-US" altLang="zh-TW" sz="1800" b="1" dirty="0">
              <a:solidFill>
                <a:schemeClr val="accent6"/>
              </a:solidFill>
            </a:endParaRPr>
          </a:p>
          <a:p>
            <a:pPr marL="0" indent="0">
              <a:lnSpc>
                <a:spcPct val="150000"/>
              </a:lnSpc>
            </a:pP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260AC762-84C4-4FEC-AE99-9E0B9A906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441" y="2375603"/>
            <a:ext cx="237893" cy="23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F14D9BB3-16B0-4C05-A7EB-17DD65AA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130" y="2375603"/>
            <a:ext cx="237893" cy="23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63922FAB-AD9E-457B-B223-162F5F7EF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76" y="3246544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A5A6F9C1-9A72-4844-AA95-B9CC2895D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517" y="3729573"/>
            <a:ext cx="318127" cy="2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502;p30">
            <a:extLst>
              <a:ext uri="{FF2B5EF4-FFF2-40B4-BE49-F238E27FC236}">
                <a16:creationId xmlns:a16="http://schemas.microsoft.com/office/drawing/2014/main" id="{A0C9A58C-B9B0-4A20-8357-503FA3F38B61}"/>
              </a:ext>
            </a:extLst>
          </p:cNvPr>
          <p:cNvSpPr txBox="1">
            <a:spLocks/>
          </p:cNvSpPr>
          <p:nvPr/>
        </p:nvSpPr>
        <p:spPr>
          <a:xfrm>
            <a:off x="2317196" y="3598295"/>
            <a:ext cx="6942512" cy="1401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bg2"/>
                </a:solidFill>
              </a:rPr>
              <a:t>while</a:t>
            </a:r>
            <a:r>
              <a:rPr lang="en-US" altLang="zh-TW" sz="1800" b="1" dirty="0">
                <a:solidFill>
                  <a:schemeClr val="accent6"/>
                </a:solidFill>
              </a:rPr>
              <a:t>(</a:t>
            </a:r>
            <a:r>
              <a:rPr lang="zh-TW" altLang="en-US" sz="1800" b="1" dirty="0">
                <a:solidFill>
                  <a:schemeClr val="accent6"/>
                </a:solidFill>
              </a:rPr>
              <a:t> </a:t>
            </a:r>
            <a:r>
              <a:rPr lang="zh-TW" altLang="en-US" sz="1800" b="1" dirty="0">
                <a:solidFill>
                  <a:schemeClr val="accent1"/>
                </a:solidFill>
              </a:rPr>
              <a:t>條件 </a:t>
            </a:r>
            <a:r>
              <a:rPr lang="en-US" altLang="zh-TW" sz="1800" b="1" dirty="0">
                <a:solidFill>
                  <a:schemeClr val="accent6"/>
                </a:solidFill>
              </a:rPr>
              <a:t>)</a:t>
            </a:r>
            <a:r>
              <a:rPr lang="zh-TW" altLang="en-US" sz="1800" b="1" dirty="0">
                <a:solidFill>
                  <a:schemeClr val="accent6"/>
                </a:solidFill>
              </a:rPr>
              <a:t> </a:t>
            </a:r>
            <a:r>
              <a:rPr lang="en-US" altLang="zh-TW" sz="1800" b="1" dirty="0">
                <a:solidFill>
                  <a:schemeClr val="accent6"/>
                </a:solidFill>
              </a:rPr>
              <a:t>{</a:t>
            </a:r>
            <a:r>
              <a:rPr lang="zh-TW" altLang="en-US" sz="1800" b="1" dirty="0">
                <a:solidFill>
                  <a:schemeClr val="accent6"/>
                </a:solidFill>
              </a:rPr>
              <a:t> 符合條件時會重複執行這裡的指令 </a:t>
            </a:r>
            <a:r>
              <a:rPr lang="en-US" altLang="zh-TW" sz="1800" b="1" dirty="0">
                <a:solidFill>
                  <a:schemeClr val="accent6"/>
                </a:solidFill>
              </a:rPr>
              <a:t>}</a:t>
            </a:r>
          </a:p>
        </p:txBody>
      </p:sp>
      <p:sp>
        <p:nvSpPr>
          <p:cNvPr id="20" name="Google Shape;502;p30">
            <a:extLst>
              <a:ext uri="{FF2B5EF4-FFF2-40B4-BE49-F238E27FC236}">
                <a16:creationId xmlns:a16="http://schemas.microsoft.com/office/drawing/2014/main" id="{F646D9A9-2261-4E5F-97A7-552B0AF5A6AA}"/>
              </a:ext>
            </a:extLst>
          </p:cNvPr>
          <p:cNvSpPr txBox="1">
            <a:spLocks/>
          </p:cNvSpPr>
          <p:nvPr/>
        </p:nvSpPr>
        <p:spPr>
          <a:xfrm>
            <a:off x="2134580" y="3113812"/>
            <a:ext cx="6942512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accent6"/>
                </a:solidFill>
              </a:rPr>
              <a:t>while</a:t>
            </a:r>
            <a:r>
              <a:rPr lang="zh-TW" altLang="en-US" sz="1800" b="1" dirty="0">
                <a:solidFill>
                  <a:schemeClr val="accent6"/>
                </a:solidFill>
              </a:rPr>
              <a:t>迴圈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32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5" y="811699"/>
            <a:ext cx="5212895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基本概念：條件判斷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CC9480C5-D177-47AB-AB88-5ECAB8252E22}"/>
              </a:ext>
            </a:extLst>
          </p:cNvPr>
          <p:cNvGrpSpPr/>
          <p:nvPr/>
        </p:nvGrpSpPr>
        <p:grpSpPr>
          <a:xfrm>
            <a:off x="1770307" y="1363238"/>
            <a:ext cx="5745615" cy="1458683"/>
            <a:chOff x="1770307" y="1363238"/>
            <a:chExt cx="5745615" cy="145868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87B39E3-1BBA-4891-BB43-EA5523FEC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0307" y="1494516"/>
              <a:ext cx="349405" cy="35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Google Shape;502;p30">
              <a:extLst>
                <a:ext uri="{FF2B5EF4-FFF2-40B4-BE49-F238E27FC236}">
                  <a16:creationId xmlns:a16="http://schemas.microsoft.com/office/drawing/2014/main" id="{8D0401E8-8287-4617-93F2-4AA1B91B07C1}"/>
                </a:ext>
              </a:extLst>
            </p:cNvPr>
            <p:cNvSpPr txBox="1">
              <a:spLocks/>
            </p:cNvSpPr>
            <p:nvPr/>
          </p:nvSpPr>
          <p:spPr>
            <a:xfrm>
              <a:off x="2119712" y="1363238"/>
              <a:ext cx="5396210" cy="544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en-US" altLang="zh-TW" sz="1800" b="1" dirty="0">
                  <a:solidFill>
                    <a:schemeClr val="accent6"/>
                  </a:solidFill>
                </a:rPr>
                <a:t>for</a:t>
              </a:r>
              <a:r>
                <a:rPr lang="zh-TW" altLang="en-US" sz="1800" b="1" dirty="0">
                  <a:solidFill>
                    <a:schemeClr val="accent6"/>
                  </a:solidFill>
                </a:rPr>
                <a:t>迴圈（  通常作為計數之用）</a:t>
              </a:r>
              <a:endParaRPr lang="en-US" altLang="zh-TW" sz="1800" b="1" dirty="0">
                <a:solidFill>
                  <a:schemeClr val="accent6"/>
                </a:solidFill>
              </a:endParaRPr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35F885D-4B11-4527-9549-D997ADFBB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0648" y="1977545"/>
              <a:ext cx="318127" cy="274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Google Shape;502;p30">
              <a:extLst>
                <a:ext uri="{FF2B5EF4-FFF2-40B4-BE49-F238E27FC236}">
                  <a16:creationId xmlns:a16="http://schemas.microsoft.com/office/drawing/2014/main" id="{443334B3-93A3-4C7F-A1C8-C6E5CA10EEC3}"/>
                </a:ext>
              </a:extLst>
            </p:cNvPr>
            <p:cNvSpPr txBox="1">
              <a:spLocks/>
            </p:cNvSpPr>
            <p:nvPr/>
          </p:nvSpPr>
          <p:spPr>
            <a:xfrm>
              <a:off x="2302327" y="1846267"/>
              <a:ext cx="4797283" cy="975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en-US" altLang="zh-TW" sz="1800" b="1" dirty="0">
                  <a:solidFill>
                    <a:schemeClr val="bg2"/>
                  </a:solidFill>
                </a:rPr>
                <a:t>for</a:t>
              </a:r>
              <a:r>
                <a:rPr lang="en-US" altLang="zh-TW" sz="1800" b="1" dirty="0">
                  <a:solidFill>
                    <a:schemeClr val="accent6"/>
                  </a:solidFill>
                </a:rPr>
                <a:t>(</a:t>
              </a:r>
              <a:r>
                <a:rPr lang="zh-TW" altLang="en-US" sz="1800" b="1" dirty="0">
                  <a:solidFill>
                    <a:schemeClr val="accent6"/>
                  </a:solidFill>
                </a:rPr>
                <a:t>   初始動作</a:t>
              </a:r>
              <a:r>
                <a:rPr lang="en-US" altLang="zh-TW" sz="1800" b="1" dirty="0">
                  <a:solidFill>
                    <a:schemeClr val="accent6"/>
                  </a:solidFill>
                </a:rPr>
                <a:t>;</a:t>
              </a:r>
              <a:r>
                <a:rPr lang="zh-TW" altLang="en-US" sz="1800" b="1" dirty="0">
                  <a:solidFill>
                    <a:schemeClr val="accent6"/>
                  </a:solidFill>
                </a:rPr>
                <a:t>   </a:t>
              </a:r>
              <a:r>
                <a:rPr lang="zh-TW" altLang="en-US" sz="1800" b="1" dirty="0">
                  <a:solidFill>
                    <a:schemeClr val="accent1"/>
                  </a:solidFill>
                </a:rPr>
                <a:t>條件判斷</a:t>
              </a:r>
              <a:r>
                <a:rPr lang="en-US" altLang="zh-TW" sz="1800" b="1" dirty="0">
                  <a:solidFill>
                    <a:schemeClr val="accent6"/>
                  </a:solidFill>
                </a:rPr>
                <a:t>;</a:t>
              </a:r>
              <a:r>
                <a:rPr lang="zh-TW" altLang="en-US" sz="1800" b="1" dirty="0">
                  <a:solidFill>
                    <a:schemeClr val="accent1"/>
                  </a:solidFill>
                </a:rPr>
                <a:t>   </a:t>
              </a:r>
              <a:r>
                <a:rPr lang="zh-TW" altLang="en-US" sz="1800" b="1" dirty="0">
                  <a:solidFill>
                    <a:schemeClr val="accent6"/>
                  </a:solidFill>
                </a:rPr>
                <a:t>後綴</a:t>
              </a:r>
              <a:r>
                <a:rPr lang="en-US" altLang="zh-TW" sz="1800" b="1" dirty="0">
                  <a:solidFill>
                    <a:schemeClr val="accent6"/>
                  </a:solidFill>
                </a:rPr>
                <a:t>)</a:t>
              </a:r>
              <a:r>
                <a:rPr lang="zh-TW" altLang="en-US" sz="1800" b="1" dirty="0">
                  <a:solidFill>
                    <a:schemeClr val="accent6"/>
                  </a:solidFill>
                </a:rPr>
                <a:t> </a:t>
              </a:r>
              <a:endParaRPr lang="en-US" altLang="zh-TW" sz="1800" b="1" dirty="0">
                <a:solidFill>
                  <a:schemeClr val="accent6"/>
                </a:solidFill>
              </a:endParaRPr>
            </a:p>
            <a:p>
              <a:pPr marL="0" indent="0">
                <a:lnSpc>
                  <a:spcPct val="150000"/>
                </a:lnSpc>
              </a:pPr>
              <a:r>
                <a:rPr lang="en-US" altLang="zh-TW" sz="1800" b="1" dirty="0">
                  <a:solidFill>
                    <a:schemeClr val="accent6"/>
                  </a:solidFill>
                </a:rPr>
                <a:t>{</a:t>
              </a:r>
              <a:r>
                <a:rPr lang="zh-TW" altLang="en-US" sz="1800" b="1" dirty="0">
                  <a:solidFill>
                    <a:schemeClr val="accent6"/>
                  </a:solidFill>
                </a:rPr>
                <a:t>   符合條件時會重複執行這裡的指令 </a:t>
              </a:r>
              <a:r>
                <a:rPr lang="en-US" altLang="zh-TW" sz="1800" b="1" dirty="0">
                  <a:solidFill>
                    <a:schemeClr val="accent6"/>
                  </a:solidFill>
                </a:rPr>
                <a:t>}</a:t>
              </a:r>
            </a:p>
          </p:txBody>
        </p:sp>
        <p:pic>
          <p:nvPicPr>
            <p:cNvPr id="26626" name="Picture 2">
              <a:extLst>
                <a:ext uri="{FF2B5EF4-FFF2-40B4-BE49-F238E27FC236}">
                  <a16:creationId xmlns:a16="http://schemas.microsoft.com/office/drawing/2014/main" id="{3820E11B-7184-48D1-8A1A-5588CE6D4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761" y="2020079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0353FFB3-F9BA-4243-B9EC-64A568052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8182" y="2020821"/>
              <a:ext cx="288000" cy="2880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762FDBA-7DE2-4AF1-AC70-FAF74521B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24254" y="2431883"/>
              <a:ext cx="288000" cy="288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B901E21-3A8C-4CCF-9804-5714783A7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64169" y="2020079"/>
              <a:ext cx="288000" cy="288000"/>
            </a:xfrm>
            <a:prstGeom prst="rect">
              <a:avLst/>
            </a:prstGeom>
          </p:spPr>
        </p:pic>
      </p:grpSp>
      <p:pic>
        <p:nvPicPr>
          <p:cNvPr id="50" name="Picture 2">
            <a:extLst>
              <a:ext uri="{FF2B5EF4-FFF2-40B4-BE49-F238E27FC236}">
                <a16:creationId xmlns:a16="http://schemas.microsoft.com/office/drawing/2014/main" id="{FF25C55E-FB0B-4E1C-ADE6-BD8176812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650" y="1524441"/>
            <a:ext cx="283714" cy="28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81E2BAA3-B8AD-4EAD-8F93-2BDA449C637E}"/>
              </a:ext>
            </a:extLst>
          </p:cNvPr>
          <p:cNvGrpSpPr/>
          <p:nvPr/>
        </p:nvGrpSpPr>
        <p:grpSpPr>
          <a:xfrm>
            <a:off x="1463758" y="2891425"/>
            <a:ext cx="7601571" cy="1498725"/>
            <a:chOff x="1419153" y="3025099"/>
            <a:chExt cx="7601571" cy="1498725"/>
          </a:xfrm>
        </p:grpSpPr>
        <p:sp>
          <p:nvSpPr>
            <p:cNvPr id="15" name="Google Shape;502;p30">
              <a:extLst>
                <a:ext uri="{FF2B5EF4-FFF2-40B4-BE49-F238E27FC236}">
                  <a16:creationId xmlns:a16="http://schemas.microsoft.com/office/drawing/2014/main" id="{58E6D8C3-F565-4927-859F-D388373C5A5D}"/>
                </a:ext>
              </a:extLst>
            </p:cNvPr>
            <p:cNvSpPr txBox="1">
              <a:spLocks/>
            </p:cNvSpPr>
            <p:nvPr/>
          </p:nvSpPr>
          <p:spPr>
            <a:xfrm>
              <a:off x="1419153" y="3025099"/>
              <a:ext cx="1282428" cy="544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zh-TW" altLang="en-US" sz="1800" b="1" dirty="0">
                  <a:solidFill>
                    <a:schemeClr val="accent6"/>
                  </a:solidFill>
                </a:rPr>
                <a:t>執行步驟：</a:t>
              </a:r>
              <a:endParaRPr lang="en-US" altLang="zh-TW" sz="1800" b="1" dirty="0">
                <a:solidFill>
                  <a:schemeClr val="accent6"/>
                </a:solidFill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9781023B-0EE9-4973-B650-B33A11A45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1581" y="3214759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AE0134F6-BB3A-4766-92EB-CD57F15B0E4D}"/>
                </a:ext>
              </a:extLst>
            </p:cNvPr>
            <p:cNvGrpSpPr/>
            <p:nvPr/>
          </p:nvGrpSpPr>
          <p:grpSpPr>
            <a:xfrm>
              <a:off x="3049449" y="3179930"/>
              <a:ext cx="2305174" cy="374492"/>
              <a:chOff x="3750008" y="3187646"/>
              <a:chExt cx="2305174" cy="374492"/>
            </a:xfrm>
          </p:grpSpPr>
          <p:pic>
            <p:nvPicPr>
              <p:cNvPr id="4" name="圖片 3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C1081A16-A218-42B6-86F1-00011DF22D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50008" y="3187646"/>
                <a:ext cx="374492" cy="374492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E310F0A8-8D17-4DD1-8200-F72FA1A50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75474" y="3217445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7E2C5838-9E6E-40F4-B88A-EAEF2CFF7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56861" y="3217445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82CCF943-2723-43B1-A7A1-63D630B31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67182" y="3213911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1" name="圖片 20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FF582900-0E66-4529-9E7C-AE92176647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48315" y="3187646"/>
                <a:ext cx="374492" cy="374492"/>
              </a:xfrm>
              <a:prstGeom prst="rect">
                <a:avLst/>
              </a:prstGeom>
            </p:spPr>
          </p:pic>
          <p:pic>
            <p:nvPicPr>
              <p:cNvPr id="25" name="圖片 24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F9990AE8-85E6-4448-93B5-47164C7BF0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10916" y="3187646"/>
                <a:ext cx="374492" cy="374492"/>
              </a:xfrm>
              <a:prstGeom prst="rect">
                <a:avLst/>
              </a:prstGeom>
            </p:spPr>
          </p:pic>
        </p:grp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2AD5AFAF-A6AD-4B00-A087-D0EE4615F9B4}"/>
                </a:ext>
              </a:extLst>
            </p:cNvPr>
            <p:cNvGrpSpPr/>
            <p:nvPr/>
          </p:nvGrpSpPr>
          <p:grpSpPr>
            <a:xfrm>
              <a:off x="5445218" y="3179930"/>
              <a:ext cx="2305174" cy="374492"/>
              <a:chOff x="3750008" y="3187646"/>
              <a:chExt cx="2305174" cy="374492"/>
            </a:xfrm>
          </p:grpSpPr>
          <p:pic>
            <p:nvPicPr>
              <p:cNvPr id="28" name="圖片 27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B1A78534-5E69-4E51-9F8D-7E526B94D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50008" y="3187646"/>
                <a:ext cx="374492" cy="374492"/>
              </a:xfrm>
              <a:prstGeom prst="rect">
                <a:avLst/>
              </a:prstGeom>
            </p:spPr>
          </p:pic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id="{7FD47C94-411D-493C-91AE-226B27A69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75474" y="3217445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30" name="圖片 29">
                <a:extLst>
                  <a:ext uri="{FF2B5EF4-FFF2-40B4-BE49-F238E27FC236}">
                    <a16:creationId xmlns:a16="http://schemas.microsoft.com/office/drawing/2014/main" id="{87FEB8D8-FBA7-4074-8D62-E53A09F10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56861" y="3217445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31" name="圖片 30">
                <a:extLst>
                  <a:ext uri="{FF2B5EF4-FFF2-40B4-BE49-F238E27FC236}">
                    <a16:creationId xmlns:a16="http://schemas.microsoft.com/office/drawing/2014/main" id="{216D5C01-32F3-4B1D-ACFC-FCFA5DBAD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67182" y="3213911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32" name="圖片 31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A98DBB1B-B687-4E43-AD87-B0193E117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48315" y="3187646"/>
                <a:ext cx="374492" cy="374492"/>
              </a:xfrm>
              <a:prstGeom prst="rect">
                <a:avLst/>
              </a:prstGeom>
            </p:spPr>
          </p:pic>
          <p:pic>
            <p:nvPicPr>
              <p:cNvPr id="33" name="圖片 32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28D595B1-A532-466F-A067-B9B0233E6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10916" y="3187646"/>
                <a:ext cx="374492" cy="374492"/>
              </a:xfrm>
              <a:prstGeom prst="rect">
                <a:avLst/>
              </a:prstGeom>
            </p:spPr>
          </p:pic>
        </p:grp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64CD82DA-0ADA-4E49-B864-5C5059EF1FDE}"/>
                </a:ext>
              </a:extLst>
            </p:cNvPr>
            <p:cNvGrpSpPr/>
            <p:nvPr/>
          </p:nvGrpSpPr>
          <p:grpSpPr>
            <a:xfrm>
              <a:off x="3049449" y="3618163"/>
              <a:ext cx="2305174" cy="374492"/>
              <a:chOff x="3750008" y="3187646"/>
              <a:chExt cx="2305174" cy="374492"/>
            </a:xfrm>
          </p:grpSpPr>
          <p:pic>
            <p:nvPicPr>
              <p:cNvPr id="35" name="圖片 34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C8968FD1-E1D6-4882-A1F3-44E7636AF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50008" y="3187646"/>
                <a:ext cx="374492" cy="374492"/>
              </a:xfrm>
              <a:prstGeom prst="rect">
                <a:avLst/>
              </a:prstGeom>
            </p:spPr>
          </p:pic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364F3F55-59F1-40D5-AF37-A1ED6F021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75474" y="3217445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1EC863F4-2E6F-42B8-8F3A-7DE9C402F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56861" y="3217445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940B9E42-C0D1-48BE-B4FC-96E3F1CC7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67182" y="3213911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39" name="圖片 38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78BDB7D1-BFA3-4BDA-9D6E-06BCF4B4F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48315" y="3187646"/>
                <a:ext cx="374492" cy="374492"/>
              </a:xfrm>
              <a:prstGeom prst="rect">
                <a:avLst/>
              </a:prstGeom>
            </p:spPr>
          </p:pic>
          <p:pic>
            <p:nvPicPr>
              <p:cNvPr id="40" name="圖片 39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820AC09D-E2E6-40B0-98D9-D44BAB110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10916" y="3187646"/>
                <a:ext cx="374492" cy="374492"/>
              </a:xfrm>
              <a:prstGeom prst="rect">
                <a:avLst/>
              </a:prstGeom>
            </p:spPr>
          </p:pic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91F4B6F5-DF2D-427D-86D0-6A966A75AAE3}"/>
                </a:ext>
              </a:extLst>
            </p:cNvPr>
            <p:cNvGrpSpPr/>
            <p:nvPr/>
          </p:nvGrpSpPr>
          <p:grpSpPr>
            <a:xfrm>
              <a:off x="5445218" y="3621407"/>
              <a:ext cx="2305174" cy="374492"/>
              <a:chOff x="3750008" y="3187646"/>
              <a:chExt cx="2305174" cy="374492"/>
            </a:xfrm>
          </p:grpSpPr>
          <p:pic>
            <p:nvPicPr>
              <p:cNvPr id="42" name="圖片 41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87428B86-41FF-49DC-AC94-0BA1E0693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50008" y="3187646"/>
                <a:ext cx="374492" cy="374492"/>
              </a:xfrm>
              <a:prstGeom prst="rect">
                <a:avLst/>
              </a:prstGeom>
            </p:spPr>
          </p:pic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D4058A57-BA06-4C97-A33B-C75EC6361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75474" y="3217445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76146E6E-8CAA-4794-AEE8-C90FC959F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56861" y="3217445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45" name="圖片 44">
                <a:extLst>
                  <a:ext uri="{FF2B5EF4-FFF2-40B4-BE49-F238E27FC236}">
                    <a16:creationId xmlns:a16="http://schemas.microsoft.com/office/drawing/2014/main" id="{4067FFF9-B298-4695-829E-AD6FEF5A14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67182" y="3213911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46" name="圖片 45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2DBC5EF6-9676-4EFC-8475-AA7EA859A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48315" y="3187646"/>
                <a:ext cx="374492" cy="374492"/>
              </a:xfrm>
              <a:prstGeom prst="rect">
                <a:avLst/>
              </a:prstGeom>
            </p:spPr>
          </p:pic>
          <p:pic>
            <p:nvPicPr>
              <p:cNvPr id="47" name="圖片 46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16A64AC2-15E2-460E-8E5D-415FCC65F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10916" y="3187646"/>
                <a:ext cx="374492" cy="374492"/>
              </a:xfrm>
              <a:prstGeom prst="rect">
                <a:avLst/>
              </a:prstGeom>
            </p:spPr>
          </p:pic>
        </p:grpSp>
        <p:sp>
          <p:nvSpPr>
            <p:cNvPr id="48" name="Google Shape;502;p30">
              <a:extLst>
                <a:ext uri="{FF2B5EF4-FFF2-40B4-BE49-F238E27FC236}">
                  <a16:creationId xmlns:a16="http://schemas.microsoft.com/office/drawing/2014/main" id="{4230B9B0-1786-4073-A733-B4CB53EC11F5}"/>
                </a:ext>
              </a:extLst>
            </p:cNvPr>
            <p:cNvSpPr txBox="1">
              <a:spLocks/>
            </p:cNvSpPr>
            <p:nvPr/>
          </p:nvSpPr>
          <p:spPr>
            <a:xfrm>
              <a:off x="7738296" y="3471893"/>
              <a:ext cx="1282428" cy="544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en-US" altLang="zh-TW" sz="1800" b="1" dirty="0">
                  <a:solidFill>
                    <a:schemeClr val="accent6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•••</a:t>
              </a:r>
              <a:endParaRPr lang="en-US" altLang="zh-TW" sz="1800" b="1" dirty="0">
                <a:solidFill>
                  <a:schemeClr val="accent6"/>
                </a:solidFill>
              </a:endParaRPr>
            </a:p>
          </p:txBody>
        </p:sp>
        <p:sp>
          <p:nvSpPr>
            <p:cNvPr id="51" name="Google Shape;502;p30">
              <a:extLst>
                <a:ext uri="{FF2B5EF4-FFF2-40B4-BE49-F238E27FC236}">
                  <a16:creationId xmlns:a16="http://schemas.microsoft.com/office/drawing/2014/main" id="{090F2204-343D-408A-9241-93DCA18A9063}"/>
                </a:ext>
              </a:extLst>
            </p:cNvPr>
            <p:cNvSpPr txBox="1">
              <a:spLocks/>
            </p:cNvSpPr>
            <p:nvPr/>
          </p:nvSpPr>
          <p:spPr>
            <a:xfrm>
              <a:off x="6352469" y="3979554"/>
              <a:ext cx="2247640" cy="544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zh-TW" altLang="en-US" sz="1800" b="1" dirty="0">
                  <a:solidFill>
                    <a:schemeClr val="accent6"/>
                  </a:solidFill>
                </a:rPr>
                <a:t>直到條件不符合為止</a:t>
              </a:r>
              <a:endParaRPr lang="en-US" altLang="zh-TW" sz="1800" b="1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12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78914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條件判斷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22576B7B-C55D-4C39-8676-3E6B301E1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131" y="1411436"/>
            <a:ext cx="451953" cy="4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502;p30">
            <a:extLst>
              <a:ext uri="{FF2B5EF4-FFF2-40B4-BE49-F238E27FC236}">
                <a16:creationId xmlns:a16="http://schemas.microsoft.com/office/drawing/2014/main" id="{CBD872B5-30F7-4380-9C40-0C2D35808AB5}"/>
              </a:ext>
            </a:extLst>
          </p:cNvPr>
          <p:cNvSpPr txBox="1">
            <a:spLocks/>
          </p:cNvSpPr>
          <p:nvPr/>
        </p:nvSpPr>
        <p:spPr>
          <a:xfrm>
            <a:off x="1821084" y="1326553"/>
            <a:ext cx="6942512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練習：執行這些指令後，變數</a:t>
            </a:r>
            <a:r>
              <a:rPr lang="en-US" altLang="zh-TW" sz="1800" b="1" dirty="0">
                <a:solidFill>
                  <a:schemeClr val="accent6"/>
                </a:solidFill>
              </a:rPr>
              <a:t>a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en-US" altLang="zh-TW" sz="1800" b="1" dirty="0">
                <a:solidFill>
                  <a:schemeClr val="accent6"/>
                </a:solidFill>
              </a:rPr>
              <a:t>b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en-US" altLang="zh-TW" sz="1800" b="1" dirty="0">
                <a:solidFill>
                  <a:schemeClr val="accent6"/>
                </a:solidFill>
              </a:rPr>
              <a:t>c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en-US" altLang="zh-TW" sz="1800" b="1" dirty="0" err="1">
                <a:solidFill>
                  <a:schemeClr val="accent6"/>
                </a:solidFill>
              </a:rPr>
              <a:t>arr</a:t>
            </a:r>
            <a:r>
              <a:rPr lang="zh-TW" altLang="en-US" sz="1800" b="1" dirty="0">
                <a:solidFill>
                  <a:schemeClr val="accent6"/>
                </a:solidFill>
              </a:rPr>
              <a:t>中的資料是什麼？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A8A220-4417-4E2C-BA02-7311896F9C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85" t="17778" r="47561" b="50001"/>
          <a:stretch/>
        </p:blipFill>
        <p:spPr>
          <a:xfrm>
            <a:off x="1821084" y="2469147"/>
            <a:ext cx="2273230" cy="151733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E210ED7-FAF0-4E1A-A2AD-CE46D70096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52" t="20958" r="29284" b="20650"/>
          <a:stretch/>
        </p:blipFill>
        <p:spPr>
          <a:xfrm>
            <a:off x="4444161" y="1878257"/>
            <a:ext cx="3720568" cy="26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4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5" y="811699"/>
            <a:ext cx="6432095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基本概念：函式</a:t>
            </a:r>
            <a:r>
              <a:rPr lang="en-US" altLang="zh-TW" b="1" dirty="0">
                <a:solidFill>
                  <a:schemeClr val="tx2"/>
                </a:solidFill>
              </a:rPr>
              <a:t>(function)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6" name="Google Shape;502;p30">
            <a:extLst>
              <a:ext uri="{FF2B5EF4-FFF2-40B4-BE49-F238E27FC236}">
                <a16:creationId xmlns:a16="http://schemas.microsoft.com/office/drawing/2014/main" id="{84E33B03-6E62-4CC4-98E1-1724204FB5C4}"/>
              </a:ext>
            </a:extLst>
          </p:cNvPr>
          <p:cNvSpPr txBox="1">
            <a:spLocks/>
          </p:cNvSpPr>
          <p:nvPr/>
        </p:nvSpPr>
        <p:spPr>
          <a:xfrm>
            <a:off x="1682847" y="1764426"/>
            <a:ext cx="6925981" cy="221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函式用來將一個程式切割成多個區塊和功能</a:t>
            </a: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當執行一個函式時，我們稱之為呼叫</a:t>
            </a:r>
            <a:r>
              <a:rPr lang="en-US" altLang="zh-TW" sz="1800" b="1" dirty="0"/>
              <a:t>(call)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可以把函式想像成一台機器，依照我們定義的指令動作</a:t>
            </a: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我們</a:t>
            </a:r>
            <a:r>
              <a:rPr lang="zh-TW" altLang="en-US" sz="1800" b="1" u="sng" dirty="0"/>
              <a:t>可以</a:t>
            </a:r>
            <a:r>
              <a:rPr lang="zh-TW" altLang="en-US" sz="1800" b="1" dirty="0"/>
              <a:t>把變數</a:t>
            </a:r>
            <a:r>
              <a:rPr lang="en-US" altLang="zh-TW" sz="1800" b="1" dirty="0"/>
              <a:t>(</a:t>
            </a:r>
            <a:r>
              <a:rPr lang="zh-TW" altLang="en-US" sz="1800" b="1" dirty="0"/>
              <a:t>字卡</a:t>
            </a:r>
            <a:r>
              <a:rPr lang="en-US" altLang="zh-TW" sz="1800" b="1" dirty="0"/>
              <a:t>)</a:t>
            </a:r>
            <a:r>
              <a:rPr lang="zh-TW" altLang="en-US" sz="1800" b="1" dirty="0"/>
              <a:t>傳進函式</a:t>
            </a:r>
            <a:r>
              <a:rPr lang="en-US" altLang="zh-TW" sz="1800" b="1" dirty="0"/>
              <a:t>(</a:t>
            </a:r>
            <a:r>
              <a:rPr lang="zh-TW" altLang="en-US" sz="1800" b="1" dirty="0"/>
              <a:t>機器</a:t>
            </a:r>
            <a:r>
              <a:rPr lang="en-US" altLang="zh-TW" sz="1800" b="1" dirty="0"/>
              <a:t>)</a:t>
            </a:r>
            <a:r>
              <a:rPr lang="zh-TW" altLang="en-US" sz="1800" b="1" dirty="0"/>
              <a:t>，經過運算處理後回傳</a:t>
            </a: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我們會將機器命名，方便辨識及使用</a:t>
            </a: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99F84B-1397-4F04-A284-7E06C9D3A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0" y="1162217"/>
            <a:ext cx="1323363" cy="132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50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5" y="811699"/>
            <a:ext cx="6432095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中的函式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7" name="Google Shape;502;p30">
            <a:extLst>
              <a:ext uri="{FF2B5EF4-FFF2-40B4-BE49-F238E27FC236}">
                <a16:creationId xmlns:a16="http://schemas.microsoft.com/office/drawing/2014/main" id="{D40BB679-416E-41D5-A276-68D8DF36293F}"/>
              </a:ext>
            </a:extLst>
          </p:cNvPr>
          <p:cNvSpPr txBox="1">
            <a:spLocks/>
          </p:cNvSpPr>
          <p:nvPr/>
        </p:nvSpPr>
        <p:spPr>
          <a:xfrm>
            <a:off x="2032336" y="1387323"/>
            <a:ext cx="6531800" cy="615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2400" b="1" dirty="0">
                <a:solidFill>
                  <a:schemeClr val="bg2"/>
                </a:solidFill>
              </a:rPr>
              <a:t>function</a:t>
            </a:r>
            <a:r>
              <a:rPr lang="zh-TW" altLang="en-US" sz="2400" b="1" dirty="0"/>
              <a:t> </a:t>
            </a:r>
            <a:r>
              <a:rPr lang="zh-TW" altLang="en-US" sz="2400" b="1" dirty="0">
                <a:solidFill>
                  <a:schemeClr val="accent6"/>
                </a:solidFill>
              </a:rPr>
              <a:t>函式名稱</a:t>
            </a:r>
            <a:r>
              <a:rPr lang="en-US" altLang="zh-TW" sz="2400" b="1" dirty="0">
                <a:solidFill>
                  <a:schemeClr val="accent6"/>
                </a:solidFill>
              </a:rPr>
              <a:t>(</a:t>
            </a:r>
            <a:r>
              <a:rPr lang="zh-TW" altLang="en-US" sz="2400" b="1" dirty="0">
                <a:solidFill>
                  <a:schemeClr val="accent1"/>
                </a:solidFill>
              </a:rPr>
              <a:t>傳入變數</a:t>
            </a:r>
            <a:r>
              <a:rPr lang="en-US" altLang="zh-TW" sz="2400" b="1" dirty="0">
                <a:solidFill>
                  <a:schemeClr val="accent6"/>
                </a:solidFill>
              </a:rPr>
              <a:t>){</a:t>
            </a:r>
            <a:r>
              <a:rPr lang="zh-TW" altLang="en-US" sz="2400" b="1" dirty="0">
                <a:solidFill>
                  <a:schemeClr val="accent6"/>
                </a:solidFill>
              </a:rPr>
              <a:t>函式內容</a:t>
            </a:r>
            <a:r>
              <a:rPr lang="en-US" altLang="zh-TW" sz="2400" b="1" dirty="0">
                <a:solidFill>
                  <a:schemeClr val="accent6"/>
                </a:solidFill>
              </a:rPr>
              <a:t>}</a:t>
            </a:r>
          </a:p>
          <a:p>
            <a:pPr marL="0" indent="0">
              <a:lnSpc>
                <a:spcPct val="150000"/>
              </a:lnSpc>
            </a:pPr>
            <a:endParaRPr lang="en-US" altLang="zh-TW" sz="2400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D5308DF-DB7F-432B-8E43-7C9E98841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972" y="1575840"/>
            <a:ext cx="371589" cy="37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02;p30">
            <a:extLst>
              <a:ext uri="{FF2B5EF4-FFF2-40B4-BE49-F238E27FC236}">
                <a16:creationId xmlns:a16="http://schemas.microsoft.com/office/drawing/2014/main" id="{F595B4F8-9AEC-480E-BDE3-688A3622B599}"/>
              </a:ext>
            </a:extLst>
          </p:cNvPr>
          <p:cNvSpPr txBox="1">
            <a:spLocks/>
          </p:cNvSpPr>
          <p:nvPr/>
        </p:nvSpPr>
        <p:spPr>
          <a:xfrm>
            <a:off x="2205684" y="2158502"/>
            <a:ext cx="3549476" cy="217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5748C37-D60D-4181-96D1-0955148D07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22" t="30352" r="43252" b="45655"/>
          <a:stretch/>
        </p:blipFill>
        <p:spPr>
          <a:xfrm>
            <a:off x="3050363" y="2087472"/>
            <a:ext cx="3887953" cy="165912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3583116-F92B-424F-8F70-BE22A866C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658" y="3918809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502;p30">
            <a:extLst>
              <a:ext uri="{FF2B5EF4-FFF2-40B4-BE49-F238E27FC236}">
                <a16:creationId xmlns:a16="http://schemas.microsoft.com/office/drawing/2014/main" id="{906BC29A-880B-48C0-9EF5-AB2C0B5F327B}"/>
              </a:ext>
            </a:extLst>
          </p:cNvPr>
          <p:cNvSpPr txBox="1">
            <a:spLocks/>
          </p:cNvSpPr>
          <p:nvPr/>
        </p:nvSpPr>
        <p:spPr>
          <a:xfrm>
            <a:off x="1668063" y="3787531"/>
            <a:ext cx="7646922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除了自定義函式之外，有許多內建實用函式，</a:t>
            </a:r>
            <a:r>
              <a:rPr lang="en-US" altLang="zh-TW" sz="1800" b="1" dirty="0" err="1">
                <a:solidFill>
                  <a:schemeClr val="accent6"/>
                </a:solidFill>
              </a:rPr>
              <a:t>parseInt</a:t>
            </a:r>
            <a:r>
              <a:rPr lang="zh-TW" altLang="en-US" sz="1800" b="1" dirty="0">
                <a:solidFill>
                  <a:schemeClr val="accent6"/>
                </a:solidFill>
              </a:rPr>
              <a:t>就是一個例子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42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600834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基本概念：變數</a:t>
            </a:r>
            <a:r>
              <a:rPr lang="en-US" altLang="zh-TW" b="1" dirty="0">
                <a:solidFill>
                  <a:schemeClr val="tx2"/>
                </a:solidFill>
              </a:rPr>
              <a:t>(variable)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14" name="Google Shape;502;p30">
            <a:extLst>
              <a:ext uri="{FF2B5EF4-FFF2-40B4-BE49-F238E27FC236}">
                <a16:creationId xmlns:a16="http://schemas.microsoft.com/office/drawing/2014/main" id="{6DC3BEE3-FBA0-4C6B-8624-291AD994F346}"/>
              </a:ext>
            </a:extLst>
          </p:cNvPr>
          <p:cNvSpPr txBox="1">
            <a:spLocks/>
          </p:cNvSpPr>
          <p:nvPr/>
        </p:nvSpPr>
        <p:spPr>
          <a:xfrm>
            <a:off x="1504340" y="1537274"/>
            <a:ext cx="4854721" cy="2465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endParaRPr lang="en-US" altLang="zh-TW" b="1" dirty="0"/>
          </a:p>
        </p:txBody>
      </p:sp>
      <p:sp>
        <p:nvSpPr>
          <p:cNvPr id="6" name="Google Shape;502;p30">
            <a:extLst>
              <a:ext uri="{FF2B5EF4-FFF2-40B4-BE49-F238E27FC236}">
                <a16:creationId xmlns:a16="http://schemas.microsoft.com/office/drawing/2014/main" id="{31B25E88-2A3B-4282-A744-4A784E7457CD}"/>
              </a:ext>
            </a:extLst>
          </p:cNvPr>
          <p:cNvSpPr txBox="1">
            <a:spLocks/>
          </p:cNvSpPr>
          <p:nvPr/>
        </p:nvSpPr>
        <p:spPr>
          <a:xfrm>
            <a:off x="1409692" y="1312226"/>
            <a:ext cx="6312665" cy="1901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變數作為</a:t>
            </a:r>
            <a:r>
              <a:rPr lang="zh-TW" altLang="en-US" sz="1800" b="1" u="sng" dirty="0"/>
              <a:t>暫存資料</a:t>
            </a:r>
            <a:r>
              <a:rPr lang="zh-TW" altLang="en-US" sz="1800" b="1" dirty="0"/>
              <a:t>之用</a:t>
            </a: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可以把一個變數想像成一個空白的字卡</a:t>
            </a: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我們將要儲存的資料寫上字卡，並且可以任意修改內容</a:t>
            </a: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我們會把每張字卡命名，方便辨識以及取用內容</a:t>
            </a: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</p:txBody>
      </p:sp>
      <p:sp>
        <p:nvSpPr>
          <p:cNvPr id="7" name="Google Shape;502;p30">
            <a:extLst>
              <a:ext uri="{FF2B5EF4-FFF2-40B4-BE49-F238E27FC236}">
                <a16:creationId xmlns:a16="http://schemas.microsoft.com/office/drawing/2014/main" id="{B630069B-8E11-4694-B07A-1040011968D2}"/>
              </a:ext>
            </a:extLst>
          </p:cNvPr>
          <p:cNvSpPr txBox="1">
            <a:spLocks/>
          </p:cNvSpPr>
          <p:nvPr/>
        </p:nvSpPr>
        <p:spPr>
          <a:xfrm>
            <a:off x="1757954" y="3107503"/>
            <a:ext cx="6882511" cy="100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有些程式語言會將變數分類，限制可以寫入的內容型態</a:t>
            </a:r>
            <a:endParaRPr lang="en-US" altLang="zh-TW" sz="1800" b="1" dirty="0">
              <a:solidFill>
                <a:schemeClr val="accent6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例如：</a:t>
            </a:r>
            <a:r>
              <a:rPr lang="en-US" altLang="zh-TW" sz="1800" b="1" dirty="0">
                <a:solidFill>
                  <a:schemeClr val="accent6"/>
                </a:solidFill>
              </a:rPr>
              <a:t>C</a:t>
            </a:r>
            <a:r>
              <a:rPr lang="zh-TW" altLang="en-US" sz="1800" b="1" dirty="0">
                <a:solidFill>
                  <a:schemeClr val="accent6"/>
                </a:solidFill>
              </a:rPr>
              <a:t>語言中</a:t>
            </a:r>
            <a:r>
              <a:rPr lang="en-US" altLang="zh-TW" sz="1800" b="1" dirty="0">
                <a:solidFill>
                  <a:schemeClr val="accent6"/>
                </a:solidFill>
              </a:rPr>
              <a:t>int</a:t>
            </a:r>
            <a:r>
              <a:rPr lang="zh-TW" altLang="en-US" sz="1800" b="1" dirty="0">
                <a:solidFill>
                  <a:schemeClr val="accent6"/>
                </a:solidFill>
              </a:rPr>
              <a:t>只能存入整數，不能存取字串</a:t>
            </a:r>
            <a:endParaRPr lang="en-US" altLang="zh-TW" sz="1800" b="1" dirty="0">
              <a:solidFill>
                <a:schemeClr val="accent6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但</a:t>
            </a:r>
            <a:r>
              <a:rPr lang="en-US" altLang="zh-TW" sz="1800" b="1" dirty="0">
                <a:solidFill>
                  <a:schemeClr val="accent6"/>
                </a:solidFill>
              </a:rPr>
              <a:t>JavaScript</a:t>
            </a:r>
            <a:r>
              <a:rPr lang="zh-TW" altLang="en-US" sz="1800" b="1" dirty="0">
                <a:solidFill>
                  <a:schemeClr val="accent6"/>
                </a:solidFill>
              </a:rPr>
              <a:t>沒有此限制，型態可以互相轉換儲存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5E05AC0-506A-408F-9D0A-EA73649DD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549" y="3223886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8AE2CE8-2634-4EE9-AEE2-EB9F42262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769" y="916413"/>
            <a:ext cx="1241721" cy="124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4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5" y="811699"/>
            <a:ext cx="6432095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區域變數和全域變數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10" name="Google Shape;502;p30">
            <a:extLst>
              <a:ext uri="{FF2B5EF4-FFF2-40B4-BE49-F238E27FC236}">
                <a16:creationId xmlns:a16="http://schemas.microsoft.com/office/drawing/2014/main" id="{F595B4F8-9AEC-480E-BDE3-688A3622B599}"/>
              </a:ext>
            </a:extLst>
          </p:cNvPr>
          <p:cNvSpPr txBox="1">
            <a:spLocks/>
          </p:cNvSpPr>
          <p:nvPr/>
        </p:nvSpPr>
        <p:spPr>
          <a:xfrm>
            <a:off x="2205684" y="2158502"/>
            <a:ext cx="3549476" cy="217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D39C26C-AAEF-4E94-AA9B-03D4E33F6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499" y="1403777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502;p30">
            <a:extLst>
              <a:ext uri="{FF2B5EF4-FFF2-40B4-BE49-F238E27FC236}">
                <a16:creationId xmlns:a16="http://schemas.microsoft.com/office/drawing/2014/main" id="{F14EB313-A9CB-4BBC-9CBE-FC29F8F577C8}"/>
              </a:ext>
            </a:extLst>
          </p:cNvPr>
          <p:cNvSpPr txBox="1">
            <a:spLocks/>
          </p:cNvSpPr>
          <p:nvPr/>
        </p:nvSpPr>
        <p:spPr>
          <a:xfrm>
            <a:off x="1938903" y="1272499"/>
            <a:ext cx="6065283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程式中的變數分成 </a:t>
            </a:r>
            <a:r>
              <a:rPr lang="en-US" altLang="zh-TW" sz="1800" b="1" dirty="0">
                <a:solidFill>
                  <a:schemeClr val="accent6"/>
                </a:solidFill>
              </a:rPr>
              <a:t>Local(</a:t>
            </a:r>
            <a:r>
              <a:rPr lang="zh-TW" altLang="en-US" sz="1800" b="1" dirty="0">
                <a:solidFill>
                  <a:schemeClr val="accent6"/>
                </a:solidFill>
              </a:rPr>
              <a:t>區域</a:t>
            </a:r>
            <a:r>
              <a:rPr lang="en-US" altLang="zh-TW" sz="1800" b="1" dirty="0">
                <a:solidFill>
                  <a:schemeClr val="accent6"/>
                </a:solidFill>
              </a:rPr>
              <a:t>)</a:t>
            </a:r>
            <a:r>
              <a:rPr lang="zh-TW" altLang="en-US" sz="1800" b="1" dirty="0">
                <a:solidFill>
                  <a:schemeClr val="accent6"/>
                </a:solidFill>
              </a:rPr>
              <a:t> 和 </a:t>
            </a:r>
            <a:r>
              <a:rPr lang="en-US" altLang="zh-TW" sz="1800" b="1" dirty="0">
                <a:solidFill>
                  <a:schemeClr val="accent6"/>
                </a:solidFill>
              </a:rPr>
              <a:t>Global(</a:t>
            </a:r>
            <a:r>
              <a:rPr lang="zh-TW" altLang="en-US" sz="1800" b="1" dirty="0">
                <a:solidFill>
                  <a:schemeClr val="accent6"/>
                </a:solidFill>
              </a:rPr>
              <a:t>全域</a:t>
            </a:r>
            <a:r>
              <a:rPr lang="en-US" altLang="zh-TW" sz="1800" b="1" dirty="0">
                <a:solidFill>
                  <a:schemeClr val="accent6"/>
                </a:solidFill>
              </a:rPr>
              <a:t>)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4CDFED4-19FD-4E10-BAD9-A2486E2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021" y="1831454"/>
            <a:ext cx="318127" cy="2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02;p30">
            <a:extLst>
              <a:ext uri="{FF2B5EF4-FFF2-40B4-BE49-F238E27FC236}">
                <a16:creationId xmlns:a16="http://schemas.microsoft.com/office/drawing/2014/main" id="{9BAD0FFD-8793-4C66-AF24-1B86C19D03C2}"/>
              </a:ext>
            </a:extLst>
          </p:cNvPr>
          <p:cNvSpPr txBox="1">
            <a:spLocks/>
          </p:cNvSpPr>
          <p:nvPr/>
        </p:nvSpPr>
        <p:spPr>
          <a:xfrm>
            <a:off x="2139621" y="1683722"/>
            <a:ext cx="6796223" cy="1023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2"/>
                </a:solidFill>
              </a:rPr>
              <a:t>區域變數</a:t>
            </a:r>
            <a:r>
              <a:rPr lang="zh-TW" altLang="en-US" sz="1800" b="1" dirty="0">
                <a:solidFill>
                  <a:schemeClr val="accent6"/>
                </a:solidFill>
              </a:rPr>
              <a:t>：在函式中宣告，只有該函式可以取用，執行完消失</a:t>
            </a:r>
            <a:endParaRPr lang="en-US" altLang="zh-TW" sz="1800" b="1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2"/>
                </a:solidFill>
              </a:rPr>
              <a:t>全域變數</a:t>
            </a:r>
            <a:r>
              <a:rPr lang="zh-TW" altLang="en-US" sz="1800" b="1" dirty="0">
                <a:solidFill>
                  <a:schemeClr val="accent6"/>
                </a:solidFill>
              </a:rPr>
              <a:t>：不是在函式中宣告的，任何函式都可以取用</a:t>
            </a:r>
            <a:endParaRPr lang="en-US" altLang="zh-TW" sz="1800" b="1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E23A83-6490-46E7-953F-CA3C607F20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44" t="35607" r="26179" b="35322"/>
          <a:stretch/>
        </p:blipFill>
        <p:spPr>
          <a:xfrm>
            <a:off x="2627041" y="2640443"/>
            <a:ext cx="5377145" cy="179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1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5" y="811699"/>
            <a:ext cx="6432095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 </a:t>
            </a:r>
            <a:r>
              <a:rPr lang="zh-TW" altLang="en-US" b="1" dirty="0">
                <a:solidFill>
                  <a:schemeClr val="tx2"/>
                </a:solidFill>
              </a:rPr>
              <a:t>呼叫函式觸發條件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AD6AF65-34CC-4BF4-8637-586621811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40" y="1639312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502;p30">
            <a:extLst>
              <a:ext uri="{FF2B5EF4-FFF2-40B4-BE49-F238E27FC236}">
                <a16:creationId xmlns:a16="http://schemas.microsoft.com/office/drawing/2014/main" id="{F4D5C642-46B0-49F2-BA21-82EE2DEAEBC4}"/>
              </a:ext>
            </a:extLst>
          </p:cNvPr>
          <p:cNvSpPr txBox="1">
            <a:spLocks/>
          </p:cNvSpPr>
          <p:nvPr/>
        </p:nvSpPr>
        <p:spPr>
          <a:xfrm>
            <a:off x="1708444" y="1508034"/>
            <a:ext cx="6065283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我們通常會在網頁設定觸發條件，在事件發生時執行函式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sp>
        <p:nvSpPr>
          <p:cNvPr id="12" name="Google Shape;502;p30">
            <a:extLst>
              <a:ext uri="{FF2B5EF4-FFF2-40B4-BE49-F238E27FC236}">
                <a16:creationId xmlns:a16="http://schemas.microsoft.com/office/drawing/2014/main" id="{D79B5BA3-2CD2-40B9-BBA2-41461ABEA894}"/>
              </a:ext>
            </a:extLst>
          </p:cNvPr>
          <p:cNvSpPr txBox="1">
            <a:spLocks/>
          </p:cNvSpPr>
          <p:nvPr/>
        </p:nvSpPr>
        <p:spPr>
          <a:xfrm>
            <a:off x="1427699" y="2114944"/>
            <a:ext cx="6925981" cy="221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2"/>
                </a:solidFill>
              </a:rPr>
              <a:t>常用事件一</a:t>
            </a:r>
            <a:r>
              <a:rPr lang="zh-TW" altLang="en-US" sz="1800" b="1" dirty="0">
                <a:solidFill>
                  <a:schemeClr val="accent6"/>
                </a:solidFill>
              </a:rPr>
              <a:t>：</a:t>
            </a:r>
            <a:r>
              <a:rPr lang="en-US" altLang="zh-TW" sz="1800" b="1" dirty="0">
                <a:solidFill>
                  <a:schemeClr val="accent6"/>
                </a:solidFill>
              </a:rPr>
              <a:t>onload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2"/>
                </a:solidFill>
              </a:rPr>
              <a:t>常用事件二</a:t>
            </a:r>
            <a:r>
              <a:rPr lang="zh-TW" altLang="en-US" sz="1800" b="1" dirty="0">
                <a:solidFill>
                  <a:schemeClr val="accent6"/>
                </a:solidFill>
              </a:rPr>
              <a:t>：</a:t>
            </a:r>
            <a:r>
              <a:rPr lang="en-US" altLang="zh-TW" sz="1800" b="1" dirty="0">
                <a:solidFill>
                  <a:schemeClr val="accent6"/>
                </a:solidFill>
              </a:rPr>
              <a:t>onclick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DEF15B9-A872-4B81-B3A1-86716FD8A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514" y="2641828"/>
            <a:ext cx="318127" cy="2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02;p30">
            <a:extLst>
              <a:ext uri="{FF2B5EF4-FFF2-40B4-BE49-F238E27FC236}">
                <a16:creationId xmlns:a16="http://schemas.microsoft.com/office/drawing/2014/main" id="{63B07200-4198-49FE-9D0C-3EEA050454D6}"/>
              </a:ext>
            </a:extLst>
          </p:cNvPr>
          <p:cNvSpPr txBox="1">
            <a:spLocks/>
          </p:cNvSpPr>
          <p:nvPr/>
        </p:nvSpPr>
        <p:spPr>
          <a:xfrm>
            <a:off x="1876193" y="2510550"/>
            <a:ext cx="4797283" cy="975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當某</a:t>
            </a:r>
            <a:r>
              <a:rPr lang="en-US" altLang="zh-TW" sz="1800" b="1" dirty="0">
                <a:solidFill>
                  <a:schemeClr val="accent6"/>
                </a:solidFill>
              </a:rPr>
              <a:t>html</a:t>
            </a:r>
            <a:r>
              <a:rPr lang="zh-TW" altLang="en-US" sz="1800" b="1" dirty="0">
                <a:solidFill>
                  <a:schemeClr val="accent6"/>
                </a:solidFill>
              </a:rPr>
              <a:t>元素完成讀取時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60F572-69B4-4912-B3AF-BDA3153F70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34" t="45818" r="55691" b="48844"/>
          <a:stretch/>
        </p:blipFill>
        <p:spPr>
          <a:xfrm>
            <a:off x="4652452" y="2649486"/>
            <a:ext cx="2700494" cy="341019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7936AC3-F0F9-4539-9962-9AF1CD9EA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514" y="3444235"/>
            <a:ext cx="318127" cy="2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502;p30">
            <a:extLst>
              <a:ext uri="{FF2B5EF4-FFF2-40B4-BE49-F238E27FC236}">
                <a16:creationId xmlns:a16="http://schemas.microsoft.com/office/drawing/2014/main" id="{17EF174B-5416-4A2D-90CB-A04CA5CEE0ED}"/>
              </a:ext>
            </a:extLst>
          </p:cNvPr>
          <p:cNvSpPr txBox="1">
            <a:spLocks/>
          </p:cNvSpPr>
          <p:nvPr/>
        </p:nvSpPr>
        <p:spPr>
          <a:xfrm>
            <a:off x="1876193" y="3312957"/>
            <a:ext cx="4797283" cy="975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當某</a:t>
            </a:r>
            <a:r>
              <a:rPr lang="en-US" altLang="zh-TW" sz="1800" b="1" dirty="0">
                <a:solidFill>
                  <a:schemeClr val="accent6"/>
                </a:solidFill>
              </a:rPr>
              <a:t>html</a:t>
            </a:r>
            <a:r>
              <a:rPr lang="zh-TW" altLang="en-US" sz="1800" b="1" dirty="0">
                <a:solidFill>
                  <a:schemeClr val="accent6"/>
                </a:solidFill>
              </a:rPr>
              <a:t>元素被按下時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F74147A-BFDD-4FC3-B567-F68223463E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55" t="53148" r="38131" b="40965"/>
          <a:stretch/>
        </p:blipFill>
        <p:spPr>
          <a:xfrm>
            <a:off x="4441122" y="3451618"/>
            <a:ext cx="4058609" cy="3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6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78914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函式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22576B7B-C55D-4C39-8676-3E6B301E1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746" y="1375378"/>
            <a:ext cx="451953" cy="4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502;p30">
            <a:extLst>
              <a:ext uri="{FF2B5EF4-FFF2-40B4-BE49-F238E27FC236}">
                <a16:creationId xmlns:a16="http://schemas.microsoft.com/office/drawing/2014/main" id="{CBD872B5-30F7-4380-9C40-0C2D35808AB5}"/>
              </a:ext>
            </a:extLst>
          </p:cNvPr>
          <p:cNvSpPr txBox="1">
            <a:spLocks/>
          </p:cNvSpPr>
          <p:nvPr/>
        </p:nvSpPr>
        <p:spPr>
          <a:xfrm>
            <a:off x="2012699" y="1290495"/>
            <a:ext cx="6942512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範例：執行這些指令後，陣列</a:t>
            </a:r>
            <a:r>
              <a:rPr lang="en-US" altLang="zh-TW" sz="1800" b="1" dirty="0">
                <a:solidFill>
                  <a:schemeClr val="accent6"/>
                </a:solidFill>
              </a:rPr>
              <a:t>answer</a:t>
            </a:r>
            <a:r>
              <a:rPr lang="zh-TW" altLang="en-US" sz="1800" b="1" dirty="0">
                <a:solidFill>
                  <a:schemeClr val="accent6"/>
                </a:solidFill>
              </a:rPr>
              <a:t>中的資料是什麼？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2FE0D26-8234-4AD9-B312-FDD46ABC2A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50" t="12718" r="47972" b="81500"/>
          <a:stretch/>
        </p:blipFill>
        <p:spPr>
          <a:xfrm>
            <a:off x="5483955" y="935930"/>
            <a:ext cx="3253476" cy="3372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4A11577-A6FE-4686-A2DB-ED14E9E272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58" t="14222" r="36038" b="36148"/>
          <a:stretch/>
        </p:blipFill>
        <p:spPr>
          <a:xfrm>
            <a:off x="1561170" y="1910347"/>
            <a:ext cx="3337932" cy="25527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F0BD20F-43F6-44DD-8F05-A478C96C1A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442" t="28296" r="29508" b="21383"/>
          <a:stretch/>
        </p:blipFill>
        <p:spPr>
          <a:xfrm>
            <a:off x="5035728" y="1910347"/>
            <a:ext cx="388243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4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5" y="811699"/>
            <a:ext cx="6432095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在網頁使用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10" name="Google Shape;502;p30">
            <a:extLst>
              <a:ext uri="{FF2B5EF4-FFF2-40B4-BE49-F238E27FC236}">
                <a16:creationId xmlns:a16="http://schemas.microsoft.com/office/drawing/2014/main" id="{F595B4F8-9AEC-480E-BDE3-688A3622B599}"/>
              </a:ext>
            </a:extLst>
          </p:cNvPr>
          <p:cNvSpPr txBox="1">
            <a:spLocks/>
          </p:cNvSpPr>
          <p:nvPr/>
        </p:nvSpPr>
        <p:spPr>
          <a:xfrm>
            <a:off x="2205684" y="2158502"/>
            <a:ext cx="3549476" cy="217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endParaRPr lang="en-US" altLang="zh-TW" sz="1800" b="1" dirty="0">
              <a:solidFill>
                <a:schemeClr val="accent6"/>
              </a:solidFill>
            </a:endParaRPr>
          </a:p>
        </p:txBody>
      </p:sp>
      <p:sp>
        <p:nvSpPr>
          <p:cNvPr id="9" name="Google Shape;502;p30">
            <a:extLst>
              <a:ext uri="{FF2B5EF4-FFF2-40B4-BE49-F238E27FC236}">
                <a16:creationId xmlns:a16="http://schemas.microsoft.com/office/drawing/2014/main" id="{538EB78B-7A1D-438E-8ABC-76905F4D15E9}"/>
              </a:ext>
            </a:extLst>
          </p:cNvPr>
          <p:cNvSpPr txBox="1">
            <a:spLocks/>
          </p:cNvSpPr>
          <p:nvPr/>
        </p:nvSpPr>
        <p:spPr>
          <a:xfrm>
            <a:off x="1849693" y="1840352"/>
            <a:ext cx="6796223" cy="1023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tx2"/>
                </a:solidFill>
              </a:rPr>
              <a:t>&lt;script&gt;&lt;/script&gt;</a:t>
            </a:r>
            <a:r>
              <a:rPr lang="zh-TW" altLang="en-US" sz="1800" b="1" dirty="0">
                <a:solidFill>
                  <a:schemeClr val="accent6"/>
                </a:solidFill>
              </a:rPr>
              <a:t>：</a:t>
            </a:r>
            <a:r>
              <a:rPr lang="en-US" altLang="zh-TW" sz="1800" b="1" dirty="0">
                <a:solidFill>
                  <a:schemeClr val="accent6"/>
                </a:solidFill>
              </a:rPr>
              <a:t>JavaScript</a:t>
            </a:r>
            <a:r>
              <a:rPr lang="zh-TW" altLang="en-US" sz="1800" b="1" dirty="0">
                <a:solidFill>
                  <a:schemeClr val="accent6"/>
                </a:solidFill>
              </a:rPr>
              <a:t>程式碼標籤區段</a:t>
            </a:r>
            <a:endParaRPr lang="en-US" altLang="zh-TW" sz="1800" b="1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tx2"/>
                </a:solidFill>
              </a:rPr>
              <a:t>&lt;script</a:t>
            </a:r>
            <a:r>
              <a:rPr lang="zh-TW" altLang="en-US" sz="1800" b="1" dirty="0">
                <a:solidFill>
                  <a:schemeClr val="tx2"/>
                </a:solidFill>
              </a:rPr>
              <a:t> </a:t>
            </a:r>
            <a:r>
              <a:rPr lang="en-US" altLang="zh-TW" sz="1800" b="1" dirty="0" err="1">
                <a:solidFill>
                  <a:schemeClr val="bg2"/>
                </a:solidFill>
              </a:rPr>
              <a:t>src</a:t>
            </a:r>
            <a:r>
              <a:rPr lang="en-US" altLang="zh-TW" sz="1800" b="1" dirty="0">
                <a:solidFill>
                  <a:schemeClr val="accent6"/>
                </a:solidFill>
              </a:rPr>
              <a:t>=</a:t>
            </a:r>
            <a:r>
              <a:rPr lang="en-US" altLang="zh-TW" sz="1800" b="1" dirty="0">
                <a:solidFill>
                  <a:schemeClr val="bg1"/>
                </a:solidFill>
              </a:rPr>
              <a:t>“</a:t>
            </a:r>
            <a:r>
              <a:rPr lang="zh-TW" altLang="en-US" sz="1800" b="1" dirty="0">
                <a:solidFill>
                  <a:schemeClr val="bg1"/>
                </a:solidFill>
              </a:rPr>
              <a:t>檔名</a:t>
            </a:r>
            <a:r>
              <a:rPr lang="en-US" altLang="zh-TW" sz="1800" b="1" dirty="0">
                <a:solidFill>
                  <a:schemeClr val="bg1"/>
                </a:solidFill>
              </a:rPr>
              <a:t>”</a:t>
            </a:r>
            <a:r>
              <a:rPr lang="en-US" altLang="zh-TW" sz="1800" b="1" dirty="0">
                <a:solidFill>
                  <a:schemeClr val="tx2"/>
                </a:solidFill>
              </a:rPr>
              <a:t>&gt;&lt;/script&gt;</a:t>
            </a:r>
            <a:r>
              <a:rPr lang="zh-TW" altLang="en-US" sz="1800" b="1" dirty="0">
                <a:solidFill>
                  <a:schemeClr val="accent6"/>
                </a:solidFill>
              </a:rPr>
              <a:t>：引入外部檔案</a:t>
            </a:r>
            <a:endParaRPr lang="en-US" altLang="zh-TW" sz="1800" b="1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22AEC6A-51A8-49C6-A542-B89AFA15A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197" y="3184840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02;p30">
            <a:extLst>
              <a:ext uri="{FF2B5EF4-FFF2-40B4-BE49-F238E27FC236}">
                <a16:creationId xmlns:a16="http://schemas.microsoft.com/office/drawing/2014/main" id="{356B3F75-2958-4A9A-8CB4-6CE27A7ECC54}"/>
              </a:ext>
            </a:extLst>
          </p:cNvPr>
          <p:cNvSpPr txBox="1">
            <a:spLocks/>
          </p:cNvSpPr>
          <p:nvPr/>
        </p:nvSpPr>
        <p:spPr>
          <a:xfrm>
            <a:off x="1916601" y="3053562"/>
            <a:ext cx="6498854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每個標籤只能擇一用途，不可在引入檔案的標籤內加上程式碼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7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877425" y="2511978"/>
            <a:ext cx="6591214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b="1" dirty="0">
                <a:solidFill>
                  <a:schemeClr val="tx2"/>
                </a:solidFill>
              </a:rPr>
              <a:t>JavaScript</a:t>
            </a:r>
            <a:r>
              <a:rPr lang="zh-TW" altLang="en-US" sz="3200" b="1" dirty="0">
                <a:solidFill>
                  <a:schemeClr val="tx2"/>
                </a:solidFill>
              </a:rPr>
              <a:t>實用函式介紹及示範</a:t>
            </a:r>
            <a:endParaRPr sz="3200" b="1" dirty="0">
              <a:solidFill>
                <a:schemeClr val="tx2"/>
              </a:solidFill>
            </a:endParaRPr>
          </a:p>
        </p:txBody>
      </p: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style</a:t>
            </a:r>
            <a:r>
              <a:rPr lang="en" sz="1400" dirty="0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</a:t>
            </a:r>
            <a:r>
              <a:rPr lang="en" sz="1400" dirty="0"/>
              <a:t>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5" name="Google Shape;501;p30">
            <a:extLst>
              <a:ext uri="{FF2B5EF4-FFF2-40B4-BE49-F238E27FC236}">
                <a16:creationId xmlns:a16="http://schemas.microsoft.com/office/drawing/2014/main" id="{1FE33B67-4FFC-4EFA-8058-F1E5E5628519}"/>
              </a:ext>
            </a:extLst>
          </p:cNvPr>
          <p:cNvSpPr txBox="1">
            <a:spLocks/>
          </p:cNvSpPr>
          <p:nvPr/>
        </p:nvSpPr>
        <p:spPr>
          <a:xfrm>
            <a:off x="1624664" y="1768525"/>
            <a:ext cx="5377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3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/* Lecture 4-2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*/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97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877425" y="2511978"/>
            <a:ext cx="6591214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b="1" dirty="0">
                <a:solidFill>
                  <a:schemeClr val="tx2"/>
                </a:solidFill>
              </a:rPr>
              <a:t>JavaScript</a:t>
            </a:r>
            <a:r>
              <a:rPr lang="zh-TW" altLang="en-US" sz="3200" b="1" dirty="0">
                <a:solidFill>
                  <a:schemeClr val="tx2"/>
                </a:solidFill>
              </a:rPr>
              <a:t>延伸</a:t>
            </a:r>
            <a:r>
              <a:rPr lang="zh-TW" altLang="en-US" sz="3200" b="1" dirty="0">
                <a:solidFill>
                  <a:schemeClr val="accent6"/>
                </a:solidFill>
              </a:rPr>
              <a:t>：</a:t>
            </a:r>
            <a:r>
              <a:rPr lang="en-US" altLang="zh-TW" sz="3200" b="1" dirty="0" err="1">
                <a:solidFill>
                  <a:schemeClr val="tx2"/>
                </a:solidFill>
              </a:rPr>
              <a:t>Jquery</a:t>
            </a:r>
            <a:endParaRPr sz="3200" b="1" dirty="0">
              <a:solidFill>
                <a:schemeClr val="tx2"/>
              </a:solidFill>
            </a:endParaRPr>
          </a:p>
        </p:txBody>
      </p: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style</a:t>
            </a:r>
            <a:r>
              <a:rPr lang="en" sz="1400" dirty="0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</a:t>
            </a:r>
            <a:r>
              <a:rPr lang="en" sz="1400" dirty="0"/>
              <a:t>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5" name="Google Shape;501;p30">
            <a:extLst>
              <a:ext uri="{FF2B5EF4-FFF2-40B4-BE49-F238E27FC236}">
                <a16:creationId xmlns:a16="http://schemas.microsoft.com/office/drawing/2014/main" id="{1FE33B67-4FFC-4EFA-8058-F1E5E5628519}"/>
              </a:ext>
            </a:extLst>
          </p:cNvPr>
          <p:cNvSpPr txBox="1">
            <a:spLocks/>
          </p:cNvSpPr>
          <p:nvPr/>
        </p:nvSpPr>
        <p:spPr>
          <a:xfrm>
            <a:off x="1624664" y="1768525"/>
            <a:ext cx="5377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3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/* Lecture 4-3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*/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043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270418" y="958243"/>
            <a:ext cx="5093211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b="1" dirty="0">
                <a:solidFill>
                  <a:schemeClr val="tx2"/>
                </a:solidFill>
              </a:rPr>
              <a:t>{</a:t>
            </a:r>
            <a:r>
              <a:rPr lang="zh-TW" altLang="en-US" sz="3200" b="1" dirty="0">
                <a:solidFill>
                  <a:schemeClr val="tx2"/>
                </a:solidFill>
              </a:rPr>
              <a:t> </a:t>
            </a:r>
            <a:r>
              <a:rPr lang="en-US" altLang="zh-TW" sz="3200" b="1" dirty="0" err="1">
                <a:solidFill>
                  <a:schemeClr val="tx2"/>
                </a:solidFill>
              </a:rPr>
              <a:t>Jquery</a:t>
            </a:r>
            <a:r>
              <a:rPr lang="zh-TW" altLang="en-US" sz="3200" b="1" dirty="0">
                <a:solidFill>
                  <a:schemeClr val="tx2"/>
                </a:solidFill>
              </a:rPr>
              <a:t>是什麼？ </a:t>
            </a:r>
            <a:r>
              <a:rPr lang="en-US" altLang="zh-TW" sz="3200" b="1" dirty="0">
                <a:solidFill>
                  <a:schemeClr val="tx2"/>
                </a:solidFill>
              </a:rPr>
              <a:t>}</a:t>
            </a:r>
            <a:endParaRPr sz="3200" b="1" dirty="0">
              <a:solidFill>
                <a:schemeClr val="tx2"/>
              </a:solidFill>
            </a:endParaRPr>
          </a:p>
        </p:txBody>
      </p: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" name="Google Shape;502;p30">
            <a:extLst>
              <a:ext uri="{FF2B5EF4-FFF2-40B4-BE49-F238E27FC236}">
                <a16:creationId xmlns:a16="http://schemas.microsoft.com/office/drawing/2014/main" id="{6FC0D691-CF49-4344-BA9E-0BC76DBD1C47}"/>
              </a:ext>
            </a:extLst>
          </p:cNvPr>
          <p:cNvSpPr txBox="1">
            <a:spLocks/>
          </p:cNvSpPr>
          <p:nvPr/>
        </p:nvSpPr>
        <p:spPr>
          <a:xfrm>
            <a:off x="1432560" y="1523976"/>
            <a:ext cx="4053840" cy="2465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zh-TW" altLang="en-US" b="1" dirty="0"/>
              <a:t>由</a:t>
            </a:r>
            <a:r>
              <a:rPr lang="en-US" altLang="zh-TW" b="1" dirty="0"/>
              <a:t>JavaScript</a:t>
            </a:r>
            <a:r>
              <a:rPr lang="zh-TW" altLang="en-US" b="1" dirty="0"/>
              <a:t>編寫的開源</a:t>
            </a:r>
            <a:r>
              <a:rPr lang="zh-TW" altLang="en-US" b="1" dirty="0">
                <a:solidFill>
                  <a:schemeClr val="bg2"/>
                </a:solidFill>
              </a:rPr>
              <a:t>外部函式庫</a:t>
            </a:r>
            <a:r>
              <a:rPr lang="zh-TW" altLang="en-US" b="1" dirty="0"/>
              <a:t>，簡化許多原生</a:t>
            </a:r>
            <a:r>
              <a:rPr lang="en-US" altLang="zh-TW" b="1" dirty="0"/>
              <a:t>JavaScript</a:t>
            </a:r>
            <a:r>
              <a:rPr lang="zh-TW" altLang="en-US" b="1" dirty="0"/>
              <a:t>語法，使製作動態網頁更為容易。</a:t>
            </a:r>
            <a:endParaRPr lang="en-US" altLang="zh-TW" b="1" dirty="0"/>
          </a:p>
          <a:p>
            <a:pPr marL="0" indent="0" algn="just">
              <a:lnSpc>
                <a:spcPct val="150000"/>
              </a:lnSpc>
            </a:pPr>
            <a:r>
              <a:rPr lang="en-US" altLang="zh-TW" b="1" dirty="0" err="1"/>
              <a:t>Jquery</a:t>
            </a:r>
            <a:r>
              <a:rPr lang="zh-TW" altLang="en-US" b="1" dirty="0"/>
              <a:t>讓我們可以用更簡潔易懂的程式碼做到</a:t>
            </a:r>
            <a:r>
              <a:rPr lang="zh-TW" altLang="en-US" b="1" dirty="0">
                <a:solidFill>
                  <a:schemeClr val="bg2"/>
                </a:solidFill>
              </a:rPr>
              <a:t>頁面內容更新</a:t>
            </a:r>
            <a:r>
              <a:rPr lang="zh-TW" altLang="en-US" b="1" dirty="0"/>
              <a:t>，</a:t>
            </a:r>
            <a:r>
              <a:rPr lang="zh-TW" altLang="en-US" b="1" u="sng" dirty="0"/>
              <a:t>不須跳轉，在單一頁面加入更多變化與功能</a:t>
            </a:r>
            <a:r>
              <a:rPr lang="zh-TW" altLang="en-US" b="1" dirty="0"/>
              <a:t>。曾經是最熱門的外部函式庫。</a:t>
            </a:r>
            <a:endParaRPr lang="en-US" altLang="zh-TW" b="1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4AAF781-D63E-4ACA-B7CD-91CA73D95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3" b="89913" l="8750" r="90000">
                        <a14:foregroundMark x1="8750" y1="52348" x2="8750" y2="52348"/>
                        <a14:foregroundMark x1="14219" y1="47478" x2="14219" y2="47478"/>
                        <a14:foregroundMark x1="16797" y1="38957" x2="16797" y2="38957"/>
                        <a14:foregroundMark x1="48438" y1="69565" x2="48438" y2="69565"/>
                        <a14:foregroundMark x1="50469" y1="69913" x2="50469" y2="69913"/>
                        <a14:foregroundMark x1="50938" y1="65913" x2="50938" y2="65913"/>
                        <a14:foregroundMark x1="51797" y1="69913" x2="51797" y2="69913"/>
                        <a14:foregroundMark x1="54766" y1="70609" x2="54766" y2="70609"/>
                        <a14:foregroundMark x1="45469" y1="70783" x2="45469" y2="70783"/>
                        <a14:foregroundMark x1="57422" y1="67652" x2="57422" y2="67652"/>
                        <a14:foregroundMark x1="61406" y1="72348" x2="61406" y2="72348"/>
                        <a14:foregroundMark x1="64219" y1="70609" x2="64219" y2="70609"/>
                        <a14:foregroundMark x1="65156" y1="72174" x2="65156" y2="72174"/>
                        <a14:foregroundMark x1="69141" y1="68174" x2="69141" y2="68174"/>
                        <a14:foregroundMark x1="71406" y1="68870" x2="71406" y2="68870"/>
                        <a14:foregroundMark x1="59453" y1="70435" x2="59453" y2="70435"/>
                        <a14:foregroundMark x1="73906" y1="69565" x2="73906" y2="69565"/>
                        <a14:foregroundMark x1="78594" y1="68522" x2="78594" y2="68522"/>
                        <a14:foregroundMark x1="81406" y1="69391" x2="81406" y2="69391"/>
                        <a14:foregroundMark x1="83750" y1="69043" x2="83750" y2="69043"/>
                        <a14:foregroundMark x1="84453" y1="72348" x2="84453" y2="72348"/>
                        <a14:foregroundMark x1="28672" y1="56348" x2="28672" y2="56348"/>
                        <a14:foregroundMark x1="31016" y1="36000" x2="31016" y2="36000"/>
                        <a14:foregroundMark x1="51328" y1="40522" x2="51328" y2="40522"/>
                        <a14:foregroundMark x1="63438" y1="44174" x2="63438" y2="44174"/>
                        <a14:foregroundMark x1="74922" y1="44000" x2="74922" y2="44000"/>
                        <a14:foregroundMark x1="83438" y1="46435" x2="83438" y2="46435"/>
                        <a14:backgroundMark x1="54063" y1="69217" x2="54063" y2="69217"/>
                        <a14:backgroundMark x1="58906" y1="69217" x2="58906" y2="69217"/>
                        <a14:backgroundMark x1="68047" y1="71130" x2="68047" y2="71130"/>
                        <a14:backgroundMark x1="70938" y1="70783" x2="70938" y2="70783"/>
                        <a14:backgroundMark x1="78438" y1="70783" x2="78438" y2="70783"/>
                        <a14:backgroundMark x1="82969" y1="69391" x2="82969" y2="69391"/>
                        <a14:backgroundMark x1="54922" y1="71304" x2="54922" y2="71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104601"/>
            <a:ext cx="3478376" cy="156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31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087538" y="727843"/>
            <a:ext cx="5093211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b="1" dirty="0">
                <a:solidFill>
                  <a:schemeClr val="tx2"/>
                </a:solidFill>
              </a:rPr>
              <a:t>{</a:t>
            </a:r>
            <a:r>
              <a:rPr lang="zh-TW" altLang="en-US" sz="3200" b="1" dirty="0">
                <a:solidFill>
                  <a:schemeClr val="tx2"/>
                </a:solidFill>
              </a:rPr>
              <a:t> 引入</a:t>
            </a:r>
            <a:r>
              <a:rPr lang="en-US" altLang="zh-TW" sz="3200" b="1" dirty="0" err="1">
                <a:solidFill>
                  <a:schemeClr val="tx2"/>
                </a:solidFill>
              </a:rPr>
              <a:t>Jquery</a:t>
            </a:r>
            <a:r>
              <a:rPr lang="zh-TW" altLang="en-US" sz="3200" b="1" dirty="0">
                <a:solidFill>
                  <a:schemeClr val="tx2"/>
                </a:solidFill>
              </a:rPr>
              <a:t>函式庫 </a:t>
            </a:r>
            <a:r>
              <a:rPr lang="en-US" altLang="zh-TW" sz="3200" b="1" dirty="0">
                <a:solidFill>
                  <a:schemeClr val="tx2"/>
                </a:solidFill>
              </a:rPr>
              <a:t>}</a:t>
            </a:r>
            <a:endParaRPr sz="3200" b="1" dirty="0">
              <a:solidFill>
                <a:schemeClr val="tx2"/>
              </a:solidFill>
            </a:endParaRPr>
          </a:p>
        </p:txBody>
      </p: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B26DCB-9987-4448-A4E5-9FC491386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7" t="16593" r="7750" b="13778"/>
          <a:stretch/>
        </p:blipFill>
        <p:spPr>
          <a:xfrm>
            <a:off x="1458152" y="1354233"/>
            <a:ext cx="4467611" cy="205658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81DE2B-E9A7-4E2F-A8D0-2B10E588AD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39" t="41925" r="35250" b="52643"/>
          <a:stretch/>
        </p:blipFill>
        <p:spPr>
          <a:xfrm>
            <a:off x="2540192" y="3568792"/>
            <a:ext cx="4807309" cy="3573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BBA6F938-0056-4C37-9E9F-BA8B55BD7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749" y="1741981"/>
            <a:ext cx="451953" cy="4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02;p30">
            <a:extLst>
              <a:ext uri="{FF2B5EF4-FFF2-40B4-BE49-F238E27FC236}">
                <a16:creationId xmlns:a16="http://schemas.microsoft.com/office/drawing/2014/main" id="{66A2F527-17FD-44BC-BF4F-A5952DED6C45}"/>
              </a:ext>
            </a:extLst>
          </p:cNvPr>
          <p:cNvSpPr txBox="1">
            <a:spLocks/>
          </p:cNvSpPr>
          <p:nvPr/>
        </p:nvSpPr>
        <p:spPr>
          <a:xfrm>
            <a:off x="6632702" y="1680144"/>
            <a:ext cx="1965278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至</a:t>
            </a:r>
            <a:r>
              <a:rPr lang="en-US" altLang="zh-TW" sz="1800" b="1" dirty="0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jquery.com</a:t>
            </a:r>
            <a:r>
              <a:rPr lang="zh-TW" altLang="en-US" sz="1800" b="1" dirty="0">
                <a:solidFill>
                  <a:schemeClr val="accent6"/>
                </a:solidFill>
              </a:rPr>
              <a:t>下載函式庫檔案，並在</a:t>
            </a:r>
            <a:r>
              <a:rPr lang="en-US" altLang="zh-TW" sz="1800" b="1" dirty="0">
                <a:solidFill>
                  <a:schemeClr val="accent6"/>
                </a:solidFill>
              </a:rPr>
              <a:t>html</a:t>
            </a:r>
            <a:r>
              <a:rPr lang="zh-TW" altLang="en-US" sz="1800" b="1" dirty="0">
                <a:solidFill>
                  <a:schemeClr val="accent6"/>
                </a:solidFill>
              </a:rPr>
              <a:t>中引入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BFDCBC5-750A-4946-91B8-28351A2F9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737" y="4034937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02;p30">
            <a:extLst>
              <a:ext uri="{FF2B5EF4-FFF2-40B4-BE49-F238E27FC236}">
                <a16:creationId xmlns:a16="http://schemas.microsoft.com/office/drawing/2014/main" id="{3CA02B85-051B-4937-8DE7-F07E203D13EB}"/>
              </a:ext>
            </a:extLst>
          </p:cNvPr>
          <p:cNvSpPr txBox="1">
            <a:spLocks/>
          </p:cNvSpPr>
          <p:nvPr/>
        </p:nvSpPr>
        <p:spPr>
          <a:xfrm>
            <a:off x="3189141" y="3903659"/>
            <a:ext cx="4019379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沒有正確引入則無法使用</a:t>
            </a:r>
            <a:r>
              <a:rPr lang="en-US" altLang="zh-TW" sz="1800" b="1" dirty="0" err="1">
                <a:solidFill>
                  <a:schemeClr val="accent6"/>
                </a:solidFill>
              </a:rPr>
              <a:t>Jquery</a:t>
            </a:r>
            <a:r>
              <a:rPr lang="zh-TW" altLang="en-US" sz="1800" b="1" dirty="0">
                <a:solidFill>
                  <a:schemeClr val="accent6"/>
                </a:solidFill>
              </a:rPr>
              <a:t>語法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94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087538" y="727843"/>
            <a:ext cx="5093211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b="1" dirty="0">
                <a:solidFill>
                  <a:schemeClr val="tx2"/>
                </a:solidFill>
              </a:rPr>
              <a:t>{</a:t>
            </a:r>
            <a:r>
              <a:rPr lang="zh-TW" altLang="en-US" sz="3200" b="1" dirty="0">
                <a:solidFill>
                  <a:schemeClr val="tx2"/>
                </a:solidFill>
              </a:rPr>
              <a:t> </a:t>
            </a:r>
            <a:r>
              <a:rPr lang="en-US" altLang="zh-TW" sz="3200" b="1" dirty="0" err="1">
                <a:solidFill>
                  <a:schemeClr val="tx2"/>
                </a:solidFill>
              </a:rPr>
              <a:t>Jquery</a:t>
            </a:r>
            <a:r>
              <a:rPr lang="zh-TW" altLang="en-US" sz="3200" b="1" dirty="0">
                <a:solidFill>
                  <a:schemeClr val="tx2"/>
                </a:solidFill>
              </a:rPr>
              <a:t>語法簡化實例 </a:t>
            </a:r>
            <a:r>
              <a:rPr lang="en-US" altLang="zh-TW" sz="3200" b="1" dirty="0">
                <a:solidFill>
                  <a:schemeClr val="tx2"/>
                </a:solidFill>
              </a:rPr>
              <a:t>}</a:t>
            </a:r>
            <a:endParaRPr sz="3200" b="1" dirty="0">
              <a:solidFill>
                <a:schemeClr val="tx2"/>
              </a:solidFill>
            </a:endParaRPr>
          </a:p>
        </p:txBody>
      </p: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E66494E-B4F2-4920-92E4-D479FC106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17" t="59704" r="14883" b="33349"/>
          <a:stretch/>
        </p:blipFill>
        <p:spPr>
          <a:xfrm>
            <a:off x="2024503" y="2134290"/>
            <a:ext cx="6568560" cy="4607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3C3363E-74F9-4E9D-A2F5-2DE5D8C482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47" t="56952" r="45292" b="35821"/>
          <a:stretch/>
        </p:blipFill>
        <p:spPr>
          <a:xfrm>
            <a:off x="3578983" y="3671837"/>
            <a:ext cx="3493815" cy="485407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B799D37E-EE55-4665-96D0-8F617E95F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619" y="1598939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02;p30">
            <a:extLst>
              <a:ext uri="{FF2B5EF4-FFF2-40B4-BE49-F238E27FC236}">
                <a16:creationId xmlns:a16="http://schemas.microsoft.com/office/drawing/2014/main" id="{E132335E-DDF0-4625-82C5-B674D49E1AB7}"/>
              </a:ext>
            </a:extLst>
          </p:cNvPr>
          <p:cNvSpPr txBox="1">
            <a:spLocks/>
          </p:cNvSpPr>
          <p:nvPr/>
        </p:nvSpPr>
        <p:spPr>
          <a:xfrm>
            <a:off x="1756023" y="1467661"/>
            <a:ext cx="6065283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accent6"/>
                </a:solidFill>
              </a:rPr>
              <a:t>JavaScript</a:t>
            </a:r>
            <a:r>
              <a:rPr lang="zh-TW" altLang="en-US" sz="1800" b="1" dirty="0">
                <a:solidFill>
                  <a:schemeClr val="accent6"/>
                </a:solidFill>
              </a:rPr>
              <a:t>語法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2B13B1D-E3D3-4482-8322-2F9EDCAB2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321" y="2160615"/>
            <a:ext cx="318127" cy="2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0FE65E0-39D6-4F1D-A445-ACB3BB665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099" y="3152590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502;p30">
            <a:extLst>
              <a:ext uri="{FF2B5EF4-FFF2-40B4-BE49-F238E27FC236}">
                <a16:creationId xmlns:a16="http://schemas.microsoft.com/office/drawing/2014/main" id="{C6A686BD-4611-425A-94E3-D981D3BB2858}"/>
              </a:ext>
            </a:extLst>
          </p:cNvPr>
          <p:cNvSpPr txBox="1">
            <a:spLocks/>
          </p:cNvSpPr>
          <p:nvPr/>
        </p:nvSpPr>
        <p:spPr>
          <a:xfrm>
            <a:off x="3310503" y="3021312"/>
            <a:ext cx="6065283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1800" b="1" dirty="0" err="1">
                <a:solidFill>
                  <a:schemeClr val="accent6"/>
                </a:solidFill>
              </a:rPr>
              <a:t>Jquery</a:t>
            </a:r>
            <a:r>
              <a:rPr lang="zh-TW" altLang="en-US" sz="1800" b="1" dirty="0">
                <a:solidFill>
                  <a:schemeClr val="accent6"/>
                </a:solidFill>
              </a:rPr>
              <a:t>語法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5948C31-2408-4A1A-83AC-4F806BA3F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01" y="3755657"/>
            <a:ext cx="318127" cy="2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86372EE-1EA0-483E-90A7-C062ABFF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031396" y="2846477"/>
            <a:ext cx="554774" cy="5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7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78914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中的變數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8" name="Google Shape;502;p30">
            <a:extLst>
              <a:ext uri="{FF2B5EF4-FFF2-40B4-BE49-F238E27FC236}">
                <a16:creationId xmlns:a16="http://schemas.microsoft.com/office/drawing/2014/main" id="{00DAE36C-B128-4A2B-B63B-875FF0C9ADE1}"/>
              </a:ext>
            </a:extLst>
          </p:cNvPr>
          <p:cNvSpPr txBox="1">
            <a:spLocks/>
          </p:cNvSpPr>
          <p:nvPr/>
        </p:nvSpPr>
        <p:spPr>
          <a:xfrm>
            <a:off x="1493189" y="1805014"/>
            <a:ext cx="2864679" cy="615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2000" b="1" dirty="0">
                <a:solidFill>
                  <a:schemeClr val="tx2"/>
                </a:solidFill>
              </a:rPr>
              <a:t>Step 1</a:t>
            </a:r>
            <a:r>
              <a:rPr lang="zh-TW" altLang="en-US" sz="2000" b="1" dirty="0">
                <a:solidFill>
                  <a:schemeClr val="tx2"/>
                </a:solidFill>
              </a:rPr>
              <a:t> </a:t>
            </a:r>
            <a:r>
              <a:rPr lang="en-US" altLang="zh-TW" sz="2000" b="1" dirty="0"/>
              <a:t>-</a:t>
            </a:r>
            <a:r>
              <a:rPr lang="zh-TW" altLang="en-US" sz="2000" b="1" dirty="0"/>
              <a:t> 建立變數：</a:t>
            </a:r>
            <a:endParaRPr lang="en-US" altLang="zh-TW" sz="2000" b="1" dirty="0"/>
          </a:p>
        </p:txBody>
      </p:sp>
      <p:sp>
        <p:nvSpPr>
          <p:cNvPr id="9" name="Google Shape;502;p30">
            <a:extLst>
              <a:ext uri="{FF2B5EF4-FFF2-40B4-BE49-F238E27FC236}">
                <a16:creationId xmlns:a16="http://schemas.microsoft.com/office/drawing/2014/main" id="{E0E72DBE-793A-4A6B-8497-5C1145F435A7}"/>
              </a:ext>
            </a:extLst>
          </p:cNvPr>
          <p:cNvSpPr txBox="1">
            <a:spLocks/>
          </p:cNvSpPr>
          <p:nvPr/>
        </p:nvSpPr>
        <p:spPr>
          <a:xfrm>
            <a:off x="5676013" y="2263779"/>
            <a:ext cx="2864679" cy="615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2400" b="1" dirty="0">
                <a:solidFill>
                  <a:schemeClr val="accent6"/>
                </a:solidFill>
              </a:rPr>
              <a:t>範例：</a:t>
            </a:r>
            <a:r>
              <a:rPr lang="en-US" altLang="zh-TW" sz="2400" b="1" dirty="0">
                <a:solidFill>
                  <a:schemeClr val="bg2"/>
                </a:solidFill>
              </a:rPr>
              <a:t>var</a:t>
            </a:r>
            <a:r>
              <a:rPr lang="zh-TW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TW" sz="2400" b="1" dirty="0">
                <a:solidFill>
                  <a:schemeClr val="accent6"/>
                </a:solidFill>
              </a:rPr>
              <a:t>first</a:t>
            </a:r>
            <a:r>
              <a:rPr lang="en-US" altLang="zh-TW" sz="2400" b="1" dirty="0"/>
              <a:t>;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77B19D0-5729-4FEC-96FE-97DB17AF4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074" y="2512643"/>
            <a:ext cx="304800" cy="304800"/>
          </a:xfrm>
          <a:prstGeom prst="rect">
            <a:avLst/>
          </a:prstGeom>
        </p:spPr>
      </p:pic>
      <p:sp>
        <p:nvSpPr>
          <p:cNvPr id="11" name="Google Shape;502;p30">
            <a:extLst>
              <a:ext uri="{FF2B5EF4-FFF2-40B4-BE49-F238E27FC236}">
                <a16:creationId xmlns:a16="http://schemas.microsoft.com/office/drawing/2014/main" id="{6B81780E-5B58-4D23-8805-674EC4634FA3}"/>
              </a:ext>
            </a:extLst>
          </p:cNvPr>
          <p:cNvSpPr txBox="1">
            <a:spLocks/>
          </p:cNvSpPr>
          <p:nvPr/>
        </p:nvSpPr>
        <p:spPr>
          <a:xfrm>
            <a:off x="1920825" y="2272046"/>
            <a:ext cx="3170110" cy="615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2400" b="1" dirty="0">
                <a:solidFill>
                  <a:schemeClr val="accent6"/>
                </a:solidFill>
              </a:rPr>
              <a:t>語法：</a:t>
            </a:r>
            <a:r>
              <a:rPr lang="en-US" altLang="zh-TW" sz="2400" b="1" dirty="0">
                <a:solidFill>
                  <a:schemeClr val="bg2"/>
                </a:solidFill>
              </a:rPr>
              <a:t>var</a:t>
            </a:r>
            <a:r>
              <a:rPr lang="zh-TW" altLang="en-US" sz="2400" b="1" dirty="0"/>
              <a:t> </a:t>
            </a:r>
            <a:r>
              <a:rPr lang="zh-TW" altLang="en-US" sz="2400" b="1" dirty="0">
                <a:solidFill>
                  <a:schemeClr val="accent6"/>
                </a:solidFill>
              </a:rPr>
              <a:t>變數名稱</a:t>
            </a:r>
            <a:r>
              <a:rPr lang="en-US" altLang="zh-TW" sz="2400" b="1" dirty="0"/>
              <a:t>;</a:t>
            </a:r>
          </a:p>
        </p:txBody>
      </p:sp>
      <p:sp>
        <p:nvSpPr>
          <p:cNvPr id="12" name="Google Shape;502;p30">
            <a:extLst>
              <a:ext uri="{FF2B5EF4-FFF2-40B4-BE49-F238E27FC236}">
                <a16:creationId xmlns:a16="http://schemas.microsoft.com/office/drawing/2014/main" id="{C44F86D8-525E-4605-9169-18615AB1D686}"/>
              </a:ext>
            </a:extLst>
          </p:cNvPr>
          <p:cNvSpPr txBox="1">
            <a:spLocks/>
          </p:cNvSpPr>
          <p:nvPr/>
        </p:nvSpPr>
        <p:spPr>
          <a:xfrm>
            <a:off x="2908259" y="3235373"/>
            <a:ext cx="6882511" cy="100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拿出一張空白字卡，並且命名為「</a:t>
            </a:r>
            <a:r>
              <a:rPr lang="en-US" altLang="zh-TW" sz="1800" b="1" dirty="0">
                <a:solidFill>
                  <a:schemeClr val="accent6"/>
                </a:solidFill>
              </a:rPr>
              <a:t> first </a:t>
            </a:r>
            <a:r>
              <a:rPr lang="zh-TW" altLang="en-US" sz="1800" b="1" dirty="0">
                <a:solidFill>
                  <a:schemeClr val="accent6"/>
                </a:solidFill>
              </a:rPr>
              <a:t>」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3A45E0C-CAA4-4E4B-BF5C-66738462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854" y="3351756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E114F98B-AD3C-4425-B285-0859C01DCDE6}"/>
              </a:ext>
            </a:extLst>
          </p:cNvPr>
          <p:cNvSpPr/>
          <p:nvPr/>
        </p:nvSpPr>
        <p:spPr>
          <a:xfrm>
            <a:off x="7154620" y="1440105"/>
            <a:ext cx="612000" cy="612000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Google Shape;502;p30">
            <a:extLst>
              <a:ext uri="{FF2B5EF4-FFF2-40B4-BE49-F238E27FC236}">
                <a16:creationId xmlns:a16="http://schemas.microsoft.com/office/drawing/2014/main" id="{5F2565A2-A857-4DD5-958C-1DD7224D9C17}"/>
              </a:ext>
            </a:extLst>
          </p:cNvPr>
          <p:cNvSpPr txBox="1">
            <a:spLocks/>
          </p:cNvSpPr>
          <p:nvPr/>
        </p:nvSpPr>
        <p:spPr>
          <a:xfrm>
            <a:off x="7009749" y="1022118"/>
            <a:ext cx="901741" cy="49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TW" sz="1400" b="1" dirty="0">
                <a:solidFill>
                  <a:schemeClr val="bg1"/>
                </a:solidFill>
              </a:rPr>
              <a:t>first</a:t>
            </a:r>
          </a:p>
        </p:txBody>
      </p:sp>
    </p:spTree>
    <p:extLst>
      <p:ext uri="{BB962C8B-B14F-4D97-AF65-F5344CB8AC3E}">
        <p14:creationId xmlns:p14="http://schemas.microsoft.com/office/powerpoint/2010/main" val="178079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78914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中的變數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8" name="Google Shape;502;p30">
            <a:extLst>
              <a:ext uri="{FF2B5EF4-FFF2-40B4-BE49-F238E27FC236}">
                <a16:creationId xmlns:a16="http://schemas.microsoft.com/office/drawing/2014/main" id="{00DAE36C-B128-4A2B-B63B-875FF0C9ADE1}"/>
              </a:ext>
            </a:extLst>
          </p:cNvPr>
          <p:cNvSpPr txBox="1">
            <a:spLocks/>
          </p:cNvSpPr>
          <p:nvPr/>
        </p:nvSpPr>
        <p:spPr>
          <a:xfrm>
            <a:off x="1493189" y="1805014"/>
            <a:ext cx="2864679" cy="615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2000" b="1" dirty="0">
                <a:solidFill>
                  <a:schemeClr val="tx2"/>
                </a:solidFill>
              </a:rPr>
              <a:t>Step 2</a:t>
            </a:r>
            <a:r>
              <a:rPr lang="zh-TW" altLang="en-US" sz="2000" b="1" dirty="0">
                <a:solidFill>
                  <a:schemeClr val="tx2"/>
                </a:solidFill>
              </a:rPr>
              <a:t> </a:t>
            </a:r>
            <a:r>
              <a:rPr lang="en-US" altLang="zh-TW" sz="2000" b="1" dirty="0"/>
              <a:t>–</a:t>
            </a:r>
            <a:r>
              <a:rPr lang="zh-TW" altLang="en-US" sz="2000" b="1" dirty="0"/>
              <a:t> 寫入、儲存：</a:t>
            </a:r>
            <a:endParaRPr lang="en-US" altLang="zh-TW" sz="2000" b="1" dirty="0"/>
          </a:p>
        </p:txBody>
      </p:sp>
      <p:sp>
        <p:nvSpPr>
          <p:cNvPr id="9" name="Google Shape;502;p30">
            <a:extLst>
              <a:ext uri="{FF2B5EF4-FFF2-40B4-BE49-F238E27FC236}">
                <a16:creationId xmlns:a16="http://schemas.microsoft.com/office/drawing/2014/main" id="{E0E72DBE-793A-4A6B-8497-5C1145F435A7}"/>
              </a:ext>
            </a:extLst>
          </p:cNvPr>
          <p:cNvSpPr txBox="1">
            <a:spLocks/>
          </p:cNvSpPr>
          <p:nvPr/>
        </p:nvSpPr>
        <p:spPr>
          <a:xfrm>
            <a:off x="4786134" y="1756644"/>
            <a:ext cx="2864679" cy="615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2400" b="1" dirty="0">
                <a:solidFill>
                  <a:schemeClr val="accent6"/>
                </a:solidFill>
              </a:rPr>
              <a:t>first</a:t>
            </a:r>
            <a:r>
              <a:rPr lang="zh-TW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TW" sz="2400" b="1" dirty="0">
                <a:solidFill>
                  <a:schemeClr val="accent6"/>
                </a:solidFill>
              </a:rPr>
              <a:t>=</a:t>
            </a:r>
            <a:r>
              <a:rPr lang="zh-TW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TW" sz="2400" b="1" dirty="0">
                <a:solidFill>
                  <a:schemeClr val="accent1"/>
                </a:solidFill>
              </a:rPr>
              <a:t>200</a:t>
            </a:r>
            <a:r>
              <a:rPr lang="en-US" altLang="zh-TW" sz="2400" b="1" dirty="0"/>
              <a:t>;</a:t>
            </a:r>
          </a:p>
        </p:txBody>
      </p:sp>
      <p:sp>
        <p:nvSpPr>
          <p:cNvPr id="12" name="Google Shape;502;p30">
            <a:extLst>
              <a:ext uri="{FF2B5EF4-FFF2-40B4-BE49-F238E27FC236}">
                <a16:creationId xmlns:a16="http://schemas.microsoft.com/office/drawing/2014/main" id="{C44F86D8-525E-4605-9169-18615AB1D686}"/>
              </a:ext>
            </a:extLst>
          </p:cNvPr>
          <p:cNvSpPr txBox="1">
            <a:spLocks/>
          </p:cNvSpPr>
          <p:nvPr/>
        </p:nvSpPr>
        <p:spPr>
          <a:xfrm>
            <a:off x="3058287" y="2481316"/>
            <a:ext cx="3520933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在剛剛拿出的字卡寫上「</a:t>
            </a:r>
            <a:r>
              <a:rPr lang="en-US" altLang="zh-TW" sz="1800" b="1" dirty="0">
                <a:solidFill>
                  <a:schemeClr val="accent6"/>
                </a:solidFill>
              </a:rPr>
              <a:t> 200 </a:t>
            </a:r>
            <a:r>
              <a:rPr lang="zh-TW" altLang="en-US" sz="1800" b="1" dirty="0">
                <a:solidFill>
                  <a:schemeClr val="accent6"/>
                </a:solidFill>
              </a:rPr>
              <a:t>」 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3A45E0C-CAA4-4E4B-BF5C-66738462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882" y="2597699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E5573494-B4CB-4EEB-B300-FFF44C55BC12}"/>
              </a:ext>
            </a:extLst>
          </p:cNvPr>
          <p:cNvGrpSpPr/>
          <p:nvPr/>
        </p:nvGrpSpPr>
        <p:grpSpPr>
          <a:xfrm>
            <a:off x="1741098" y="3261118"/>
            <a:ext cx="7402902" cy="486859"/>
            <a:chOff x="1988301" y="2840279"/>
            <a:chExt cx="7402902" cy="486859"/>
          </a:xfrm>
        </p:grpSpPr>
        <p:sp>
          <p:nvSpPr>
            <p:cNvPr id="15" name="Google Shape;502;p30">
              <a:extLst>
                <a:ext uri="{FF2B5EF4-FFF2-40B4-BE49-F238E27FC236}">
                  <a16:creationId xmlns:a16="http://schemas.microsoft.com/office/drawing/2014/main" id="{063078D6-7EFB-427A-A7B0-5422375FE2AC}"/>
                </a:ext>
              </a:extLst>
            </p:cNvPr>
            <p:cNvSpPr txBox="1">
              <a:spLocks/>
            </p:cNvSpPr>
            <p:nvPr/>
          </p:nvSpPr>
          <p:spPr>
            <a:xfrm>
              <a:off x="2358501" y="2840279"/>
              <a:ext cx="7032702" cy="430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zh-TW" altLang="en-US" sz="1800" b="1" dirty="0">
                  <a:solidFill>
                    <a:schemeClr val="accent6"/>
                  </a:solidFill>
                </a:rPr>
                <a:t>注意「 </a:t>
              </a:r>
              <a:r>
                <a:rPr lang="en-US" altLang="zh-TW" sz="1800" b="1" dirty="0">
                  <a:solidFill>
                    <a:schemeClr val="accent6"/>
                  </a:solidFill>
                </a:rPr>
                <a:t>= </a:t>
              </a:r>
              <a:r>
                <a:rPr lang="zh-TW" altLang="en-US" sz="1800" b="1" dirty="0">
                  <a:solidFill>
                    <a:schemeClr val="accent6"/>
                  </a:solidFill>
                </a:rPr>
                <a:t>」符號與平時數學上的意義不同</a:t>
              </a:r>
              <a:endParaRPr lang="en-US" altLang="zh-TW" sz="1800" b="1" dirty="0">
                <a:solidFill>
                  <a:schemeClr val="accent6"/>
                </a:solidFill>
              </a:endParaRPr>
            </a:p>
            <a:p>
              <a:pPr marL="0" indent="0">
                <a:lnSpc>
                  <a:spcPct val="150000"/>
                </a:lnSpc>
              </a:pPr>
              <a:r>
                <a:rPr lang="zh-TW" altLang="en-US" sz="1800" b="1" dirty="0">
                  <a:solidFill>
                    <a:schemeClr val="accent6"/>
                  </a:solidFill>
                </a:rPr>
                <a:t>在程式中稱為「指派」</a:t>
              </a:r>
              <a:r>
                <a:rPr lang="en-US" altLang="zh-TW" sz="1800" b="1" dirty="0">
                  <a:solidFill>
                    <a:schemeClr val="accent6"/>
                  </a:solidFill>
                </a:rPr>
                <a:t>(Assign)</a:t>
              </a:r>
              <a:r>
                <a:rPr lang="zh-TW" altLang="en-US" sz="1800" b="1" dirty="0">
                  <a:solidFill>
                    <a:schemeClr val="accent6"/>
                  </a:solidFill>
                </a:rPr>
                <a:t>，意思是把數值或文字寫入變數</a:t>
              </a:r>
              <a:endParaRPr lang="en-US" altLang="zh-TW" sz="1800" b="1" dirty="0">
                <a:solidFill>
                  <a:schemeClr val="accent6"/>
                </a:solidFill>
              </a:endParaRP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21D2D96C-4328-4BCE-AEF9-C8DD98D1E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8301" y="2924349"/>
              <a:ext cx="402789" cy="402789"/>
            </a:xfrm>
            <a:prstGeom prst="rect">
              <a:avLst/>
            </a:prstGeom>
          </p:spPr>
        </p:pic>
      </p:grp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62A74B2D-1F6D-4FD3-A115-AD34640D398A}"/>
              </a:ext>
            </a:extLst>
          </p:cNvPr>
          <p:cNvSpPr/>
          <p:nvPr/>
        </p:nvSpPr>
        <p:spPr>
          <a:xfrm>
            <a:off x="7694218" y="2114955"/>
            <a:ext cx="612000" cy="612000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5"/>
                </a:solidFill>
              </a:rPr>
              <a:t>200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sp>
        <p:nvSpPr>
          <p:cNvPr id="19" name="Google Shape;502;p30">
            <a:extLst>
              <a:ext uri="{FF2B5EF4-FFF2-40B4-BE49-F238E27FC236}">
                <a16:creationId xmlns:a16="http://schemas.microsoft.com/office/drawing/2014/main" id="{DF59CB98-8890-4B2A-A06A-A1EC63EBD998}"/>
              </a:ext>
            </a:extLst>
          </p:cNvPr>
          <p:cNvSpPr txBox="1">
            <a:spLocks/>
          </p:cNvSpPr>
          <p:nvPr/>
        </p:nvSpPr>
        <p:spPr>
          <a:xfrm>
            <a:off x="7549347" y="1696968"/>
            <a:ext cx="901741" cy="49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TW" sz="1400" b="1" dirty="0">
                <a:solidFill>
                  <a:schemeClr val="bg1"/>
                </a:solidFill>
              </a:rPr>
              <a:t>first</a:t>
            </a:r>
          </a:p>
        </p:txBody>
      </p:sp>
    </p:spTree>
    <p:extLst>
      <p:ext uri="{BB962C8B-B14F-4D97-AF65-F5344CB8AC3E}">
        <p14:creationId xmlns:p14="http://schemas.microsoft.com/office/powerpoint/2010/main" val="309946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78914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中的變數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20" name="Google Shape;502;p30">
            <a:extLst>
              <a:ext uri="{FF2B5EF4-FFF2-40B4-BE49-F238E27FC236}">
                <a16:creationId xmlns:a16="http://schemas.microsoft.com/office/drawing/2014/main" id="{74ADEE21-375E-4C26-B071-3EBED15C6044}"/>
              </a:ext>
            </a:extLst>
          </p:cNvPr>
          <p:cNvSpPr txBox="1">
            <a:spLocks/>
          </p:cNvSpPr>
          <p:nvPr/>
        </p:nvSpPr>
        <p:spPr>
          <a:xfrm>
            <a:off x="2076979" y="1635373"/>
            <a:ext cx="3520933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變數可以互相複製內容 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57A8F10-053E-4672-AB0A-1D1B43C9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574" y="1754167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502;p30">
            <a:extLst>
              <a:ext uri="{FF2B5EF4-FFF2-40B4-BE49-F238E27FC236}">
                <a16:creationId xmlns:a16="http://schemas.microsoft.com/office/drawing/2014/main" id="{200BE48B-A427-45B8-B4FE-B25DC3490A22}"/>
              </a:ext>
            </a:extLst>
          </p:cNvPr>
          <p:cNvSpPr txBox="1">
            <a:spLocks/>
          </p:cNvSpPr>
          <p:nvPr/>
        </p:nvSpPr>
        <p:spPr>
          <a:xfrm>
            <a:off x="2076979" y="2234546"/>
            <a:ext cx="3654749" cy="615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2400" b="1" dirty="0">
                <a:solidFill>
                  <a:schemeClr val="bg2"/>
                </a:solidFill>
              </a:rPr>
              <a:t>var</a:t>
            </a:r>
            <a:r>
              <a:rPr lang="zh-TW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TW" sz="2400" b="1" dirty="0">
                <a:solidFill>
                  <a:schemeClr val="accent6"/>
                </a:solidFill>
              </a:rPr>
              <a:t>first</a:t>
            </a:r>
            <a:r>
              <a:rPr lang="zh-TW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TW" sz="2400" b="1" dirty="0">
                <a:solidFill>
                  <a:schemeClr val="accent6"/>
                </a:solidFill>
              </a:rPr>
              <a:t>=</a:t>
            </a:r>
            <a:r>
              <a:rPr lang="zh-TW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TW" sz="2400" b="1" dirty="0">
                <a:solidFill>
                  <a:schemeClr val="accent1"/>
                </a:solidFill>
              </a:rPr>
              <a:t>200</a:t>
            </a:r>
            <a:r>
              <a:rPr lang="en-US" altLang="zh-TW" sz="2400" b="1" dirty="0"/>
              <a:t>;</a:t>
            </a:r>
          </a:p>
          <a:p>
            <a:pPr marL="0" indent="0">
              <a:lnSpc>
                <a:spcPct val="150000"/>
              </a:lnSpc>
            </a:pPr>
            <a:r>
              <a:rPr lang="en-US" altLang="zh-TW" sz="2400" b="1" dirty="0">
                <a:solidFill>
                  <a:schemeClr val="bg2"/>
                </a:solidFill>
              </a:rPr>
              <a:t>var</a:t>
            </a:r>
            <a:r>
              <a:rPr lang="en-US" altLang="zh-TW" sz="2400" b="1" dirty="0"/>
              <a:t> second = first;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D8966F9-52BE-46B1-A2AC-C5DDE6FE281B}"/>
              </a:ext>
            </a:extLst>
          </p:cNvPr>
          <p:cNvSpPr/>
          <p:nvPr/>
        </p:nvSpPr>
        <p:spPr>
          <a:xfrm>
            <a:off x="6418640" y="2402652"/>
            <a:ext cx="612000" cy="612000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Google Shape;502;p30">
            <a:extLst>
              <a:ext uri="{FF2B5EF4-FFF2-40B4-BE49-F238E27FC236}">
                <a16:creationId xmlns:a16="http://schemas.microsoft.com/office/drawing/2014/main" id="{BDFE9C0B-34AE-4D6D-B019-A20D094261B8}"/>
              </a:ext>
            </a:extLst>
          </p:cNvPr>
          <p:cNvSpPr txBox="1">
            <a:spLocks/>
          </p:cNvSpPr>
          <p:nvPr/>
        </p:nvSpPr>
        <p:spPr>
          <a:xfrm>
            <a:off x="6273769" y="1984665"/>
            <a:ext cx="901741" cy="49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TW" sz="1400" b="1" dirty="0">
                <a:solidFill>
                  <a:schemeClr val="bg1"/>
                </a:solidFill>
              </a:rPr>
              <a:t>first</a:t>
            </a:r>
          </a:p>
        </p:txBody>
      </p:sp>
    </p:spTree>
    <p:extLst>
      <p:ext uri="{BB962C8B-B14F-4D97-AF65-F5344CB8AC3E}">
        <p14:creationId xmlns:p14="http://schemas.microsoft.com/office/powerpoint/2010/main" val="1618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78914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中的變數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20" name="Google Shape;502;p30">
            <a:extLst>
              <a:ext uri="{FF2B5EF4-FFF2-40B4-BE49-F238E27FC236}">
                <a16:creationId xmlns:a16="http://schemas.microsoft.com/office/drawing/2014/main" id="{74ADEE21-375E-4C26-B071-3EBED15C6044}"/>
              </a:ext>
            </a:extLst>
          </p:cNvPr>
          <p:cNvSpPr txBox="1">
            <a:spLocks/>
          </p:cNvSpPr>
          <p:nvPr/>
        </p:nvSpPr>
        <p:spPr>
          <a:xfrm>
            <a:off x="2076979" y="1635373"/>
            <a:ext cx="3520933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變數可以互相複製內容 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57A8F10-053E-4672-AB0A-1D1B43C9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574" y="1754167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502;p30">
            <a:extLst>
              <a:ext uri="{FF2B5EF4-FFF2-40B4-BE49-F238E27FC236}">
                <a16:creationId xmlns:a16="http://schemas.microsoft.com/office/drawing/2014/main" id="{200BE48B-A427-45B8-B4FE-B25DC3490A22}"/>
              </a:ext>
            </a:extLst>
          </p:cNvPr>
          <p:cNvSpPr txBox="1">
            <a:spLocks/>
          </p:cNvSpPr>
          <p:nvPr/>
        </p:nvSpPr>
        <p:spPr>
          <a:xfrm>
            <a:off x="2076979" y="2234546"/>
            <a:ext cx="3654749" cy="615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2400" b="1" dirty="0">
                <a:solidFill>
                  <a:schemeClr val="bg2"/>
                </a:solidFill>
              </a:rPr>
              <a:t>var</a:t>
            </a:r>
            <a:r>
              <a:rPr lang="zh-TW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TW" sz="2400" b="1" dirty="0">
                <a:solidFill>
                  <a:schemeClr val="accent6"/>
                </a:solidFill>
              </a:rPr>
              <a:t>first</a:t>
            </a:r>
            <a:r>
              <a:rPr lang="zh-TW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TW" sz="2400" b="1" dirty="0">
                <a:solidFill>
                  <a:schemeClr val="accent6"/>
                </a:solidFill>
              </a:rPr>
              <a:t>=</a:t>
            </a:r>
            <a:r>
              <a:rPr lang="zh-TW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TW" sz="2400" b="1" dirty="0">
                <a:solidFill>
                  <a:schemeClr val="accent1"/>
                </a:solidFill>
              </a:rPr>
              <a:t>200</a:t>
            </a:r>
            <a:r>
              <a:rPr lang="en-US" altLang="zh-TW" sz="2400" b="1" dirty="0"/>
              <a:t>;</a:t>
            </a:r>
          </a:p>
          <a:p>
            <a:pPr marL="0" indent="0">
              <a:lnSpc>
                <a:spcPct val="150000"/>
              </a:lnSpc>
            </a:pPr>
            <a:r>
              <a:rPr lang="en-US" altLang="zh-TW" sz="2400" b="1" dirty="0">
                <a:solidFill>
                  <a:schemeClr val="bg2"/>
                </a:solidFill>
              </a:rPr>
              <a:t>var</a:t>
            </a:r>
            <a:r>
              <a:rPr lang="en-US" altLang="zh-TW" sz="2400" b="1" dirty="0"/>
              <a:t> second = first;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D8966F9-52BE-46B1-A2AC-C5DDE6FE281B}"/>
              </a:ext>
            </a:extLst>
          </p:cNvPr>
          <p:cNvSpPr/>
          <p:nvPr/>
        </p:nvSpPr>
        <p:spPr>
          <a:xfrm>
            <a:off x="6418640" y="2402652"/>
            <a:ext cx="612000" cy="612000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200</a:t>
            </a:r>
            <a:endParaRPr lang="zh-TW" altLang="en-US" dirty="0"/>
          </a:p>
        </p:txBody>
      </p:sp>
      <p:sp>
        <p:nvSpPr>
          <p:cNvPr id="24" name="Google Shape;502;p30">
            <a:extLst>
              <a:ext uri="{FF2B5EF4-FFF2-40B4-BE49-F238E27FC236}">
                <a16:creationId xmlns:a16="http://schemas.microsoft.com/office/drawing/2014/main" id="{BDFE9C0B-34AE-4D6D-B019-A20D094261B8}"/>
              </a:ext>
            </a:extLst>
          </p:cNvPr>
          <p:cNvSpPr txBox="1">
            <a:spLocks/>
          </p:cNvSpPr>
          <p:nvPr/>
        </p:nvSpPr>
        <p:spPr>
          <a:xfrm>
            <a:off x="6273769" y="1984665"/>
            <a:ext cx="901741" cy="49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TW" sz="1400" b="1" dirty="0">
                <a:solidFill>
                  <a:schemeClr val="bg1"/>
                </a:solidFill>
              </a:rPr>
              <a:t>first</a:t>
            </a:r>
          </a:p>
        </p:txBody>
      </p:sp>
    </p:spTree>
    <p:extLst>
      <p:ext uri="{BB962C8B-B14F-4D97-AF65-F5344CB8AC3E}">
        <p14:creationId xmlns:p14="http://schemas.microsoft.com/office/powerpoint/2010/main" val="245795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78914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中的變數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20" name="Google Shape;502;p30">
            <a:extLst>
              <a:ext uri="{FF2B5EF4-FFF2-40B4-BE49-F238E27FC236}">
                <a16:creationId xmlns:a16="http://schemas.microsoft.com/office/drawing/2014/main" id="{74ADEE21-375E-4C26-B071-3EBED15C6044}"/>
              </a:ext>
            </a:extLst>
          </p:cNvPr>
          <p:cNvSpPr txBox="1">
            <a:spLocks/>
          </p:cNvSpPr>
          <p:nvPr/>
        </p:nvSpPr>
        <p:spPr>
          <a:xfrm>
            <a:off x="2076979" y="1635373"/>
            <a:ext cx="3520933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變數可以互相複製內容 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57A8F10-053E-4672-AB0A-1D1B43C9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574" y="1754167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502;p30">
            <a:extLst>
              <a:ext uri="{FF2B5EF4-FFF2-40B4-BE49-F238E27FC236}">
                <a16:creationId xmlns:a16="http://schemas.microsoft.com/office/drawing/2014/main" id="{200BE48B-A427-45B8-B4FE-B25DC3490A22}"/>
              </a:ext>
            </a:extLst>
          </p:cNvPr>
          <p:cNvSpPr txBox="1">
            <a:spLocks/>
          </p:cNvSpPr>
          <p:nvPr/>
        </p:nvSpPr>
        <p:spPr>
          <a:xfrm>
            <a:off x="2076979" y="2234546"/>
            <a:ext cx="3654749" cy="615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2400" b="1" dirty="0">
                <a:solidFill>
                  <a:schemeClr val="bg2"/>
                </a:solidFill>
              </a:rPr>
              <a:t>var</a:t>
            </a:r>
            <a:r>
              <a:rPr lang="zh-TW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TW" sz="2400" b="1" dirty="0">
                <a:solidFill>
                  <a:schemeClr val="accent6"/>
                </a:solidFill>
              </a:rPr>
              <a:t>first</a:t>
            </a:r>
            <a:r>
              <a:rPr lang="zh-TW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TW" sz="2400" b="1" dirty="0">
                <a:solidFill>
                  <a:schemeClr val="accent6"/>
                </a:solidFill>
              </a:rPr>
              <a:t>=</a:t>
            </a:r>
            <a:r>
              <a:rPr lang="zh-TW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TW" sz="2400" b="1" dirty="0">
                <a:solidFill>
                  <a:schemeClr val="accent1"/>
                </a:solidFill>
              </a:rPr>
              <a:t>200</a:t>
            </a:r>
            <a:r>
              <a:rPr lang="en-US" altLang="zh-TW" sz="2400" b="1" dirty="0"/>
              <a:t>;</a:t>
            </a:r>
          </a:p>
          <a:p>
            <a:pPr marL="0" indent="0">
              <a:lnSpc>
                <a:spcPct val="150000"/>
              </a:lnSpc>
            </a:pPr>
            <a:r>
              <a:rPr lang="en-US" altLang="zh-TW" sz="2400" b="1" dirty="0">
                <a:solidFill>
                  <a:schemeClr val="bg2"/>
                </a:solidFill>
              </a:rPr>
              <a:t>var</a:t>
            </a:r>
            <a:r>
              <a:rPr lang="en-US" altLang="zh-TW" sz="2400" b="1" dirty="0"/>
              <a:t> second = first;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D8966F9-52BE-46B1-A2AC-C5DDE6FE281B}"/>
              </a:ext>
            </a:extLst>
          </p:cNvPr>
          <p:cNvSpPr/>
          <p:nvPr/>
        </p:nvSpPr>
        <p:spPr>
          <a:xfrm>
            <a:off x="6418640" y="2402652"/>
            <a:ext cx="612000" cy="612000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200</a:t>
            </a:r>
            <a:endParaRPr lang="zh-TW" altLang="en-US" dirty="0"/>
          </a:p>
        </p:txBody>
      </p:sp>
      <p:sp>
        <p:nvSpPr>
          <p:cNvPr id="24" name="Google Shape;502;p30">
            <a:extLst>
              <a:ext uri="{FF2B5EF4-FFF2-40B4-BE49-F238E27FC236}">
                <a16:creationId xmlns:a16="http://schemas.microsoft.com/office/drawing/2014/main" id="{BDFE9C0B-34AE-4D6D-B019-A20D094261B8}"/>
              </a:ext>
            </a:extLst>
          </p:cNvPr>
          <p:cNvSpPr txBox="1">
            <a:spLocks/>
          </p:cNvSpPr>
          <p:nvPr/>
        </p:nvSpPr>
        <p:spPr>
          <a:xfrm>
            <a:off x="6273769" y="1984665"/>
            <a:ext cx="901741" cy="49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TW" sz="1400" b="1" dirty="0">
                <a:solidFill>
                  <a:schemeClr val="bg1"/>
                </a:solidFill>
              </a:rPr>
              <a:t>first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C3EC974-B4B2-4AA0-BE38-9E74B2B271D6}"/>
              </a:ext>
            </a:extLst>
          </p:cNvPr>
          <p:cNvSpPr/>
          <p:nvPr/>
        </p:nvSpPr>
        <p:spPr>
          <a:xfrm>
            <a:off x="7717551" y="2402652"/>
            <a:ext cx="612000" cy="612000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Google Shape;502;p30">
            <a:extLst>
              <a:ext uri="{FF2B5EF4-FFF2-40B4-BE49-F238E27FC236}">
                <a16:creationId xmlns:a16="http://schemas.microsoft.com/office/drawing/2014/main" id="{E5C0F5C3-4883-41DE-B7F2-C81D1837F7D4}"/>
              </a:ext>
            </a:extLst>
          </p:cNvPr>
          <p:cNvSpPr txBox="1">
            <a:spLocks/>
          </p:cNvSpPr>
          <p:nvPr/>
        </p:nvSpPr>
        <p:spPr>
          <a:xfrm>
            <a:off x="7572680" y="1984665"/>
            <a:ext cx="901741" cy="49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TW" sz="1400" b="1" dirty="0">
                <a:solidFill>
                  <a:schemeClr val="bg1"/>
                </a:solidFill>
              </a:rPr>
              <a:t>second</a:t>
            </a:r>
          </a:p>
        </p:txBody>
      </p:sp>
    </p:spTree>
    <p:extLst>
      <p:ext uri="{BB962C8B-B14F-4D97-AF65-F5344CB8AC3E}">
        <p14:creationId xmlns:p14="http://schemas.microsoft.com/office/powerpoint/2010/main" val="302472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78914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JavaScript</a:t>
            </a:r>
            <a:r>
              <a:rPr lang="zh-TW" altLang="en-US" b="1" dirty="0">
                <a:solidFill>
                  <a:schemeClr val="tx2"/>
                </a:solidFill>
              </a:rPr>
              <a:t>中的變數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20" name="Google Shape;502;p30">
            <a:extLst>
              <a:ext uri="{FF2B5EF4-FFF2-40B4-BE49-F238E27FC236}">
                <a16:creationId xmlns:a16="http://schemas.microsoft.com/office/drawing/2014/main" id="{74ADEE21-375E-4C26-B071-3EBED15C6044}"/>
              </a:ext>
            </a:extLst>
          </p:cNvPr>
          <p:cNvSpPr txBox="1">
            <a:spLocks/>
          </p:cNvSpPr>
          <p:nvPr/>
        </p:nvSpPr>
        <p:spPr>
          <a:xfrm>
            <a:off x="2076979" y="1635373"/>
            <a:ext cx="3520933" cy="5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變數可以互相複製內容 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57A8F10-053E-4672-AB0A-1D1B43C9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574" y="1754167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502;p30">
            <a:extLst>
              <a:ext uri="{FF2B5EF4-FFF2-40B4-BE49-F238E27FC236}">
                <a16:creationId xmlns:a16="http://schemas.microsoft.com/office/drawing/2014/main" id="{200BE48B-A427-45B8-B4FE-B25DC3490A22}"/>
              </a:ext>
            </a:extLst>
          </p:cNvPr>
          <p:cNvSpPr txBox="1">
            <a:spLocks/>
          </p:cNvSpPr>
          <p:nvPr/>
        </p:nvSpPr>
        <p:spPr>
          <a:xfrm>
            <a:off x="2076979" y="2234546"/>
            <a:ext cx="3654749" cy="615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2400" b="1" dirty="0">
                <a:solidFill>
                  <a:schemeClr val="bg2"/>
                </a:solidFill>
              </a:rPr>
              <a:t>var</a:t>
            </a:r>
            <a:r>
              <a:rPr lang="zh-TW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TW" sz="2400" b="1" dirty="0">
                <a:solidFill>
                  <a:schemeClr val="accent6"/>
                </a:solidFill>
              </a:rPr>
              <a:t>first</a:t>
            </a:r>
            <a:r>
              <a:rPr lang="zh-TW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TW" sz="2400" b="1" dirty="0">
                <a:solidFill>
                  <a:schemeClr val="accent6"/>
                </a:solidFill>
              </a:rPr>
              <a:t>=</a:t>
            </a:r>
            <a:r>
              <a:rPr lang="zh-TW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TW" sz="2400" b="1" dirty="0">
                <a:solidFill>
                  <a:schemeClr val="accent1"/>
                </a:solidFill>
              </a:rPr>
              <a:t>200</a:t>
            </a:r>
            <a:r>
              <a:rPr lang="en-US" altLang="zh-TW" sz="2400" b="1" dirty="0"/>
              <a:t>;</a:t>
            </a:r>
          </a:p>
          <a:p>
            <a:pPr marL="0" indent="0">
              <a:lnSpc>
                <a:spcPct val="150000"/>
              </a:lnSpc>
            </a:pPr>
            <a:r>
              <a:rPr lang="en-US" altLang="zh-TW" sz="2400" b="1" dirty="0">
                <a:solidFill>
                  <a:schemeClr val="bg2"/>
                </a:solidFill>
              </a:rPr>
              <a:t>var</a:t>
            </a:r>
            <a:r>
              <a:rPr lang="en-US" altLang="zh-TW" sz="2400" b="1" dirty="0"/>
              <a:t> second = first;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D8966F9-52BE-46B1-A2AC-C5DDE6FE281B}"/>
              </a:ext>
            </a:extLst>
          </p:cNvPr>
          <p:cNvSpPr/>
          <p:nvPr/>
        </p:nvSpPr>
        <p:spPr>
          <a:xfrm>
            <a:off x="6418640" y="2402652"/>
            <a:ext cx="612000" cy="612000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200</a:t>
            </a:r>
            <a:endParaRPr lang="zh-TW" altLang="en-US" dirty="0"/>
          </a:p>
        </p:txBody>
      </p:sp>
      <p:sp>
        <p:nvSpPr>
          <p:cNvPr id="24" name="Google Shape;502;p30">
            <a:extLst>
              <a:ext uri="{FF2B5EF4-FFF2-40B4-BE49-F238E27FC236}">
                <a16:creationId xmlns:a16="http://schemas.microsoft.com/office/drawing/2014/main" id="{BDFE9C0B-34AE-4D6D-B019-A20D094261B8}"/>
              </a:ext>
            </a:extLst>
          </p:cNvPr>
          <p:cNvSpPr txBox="1">
            <a:spLocks/>
          </p:cNvSpPr>
          <p:nvPr/>
        </p:nvSpPr>
        <p:spPr>
          <a:xfrm>
            <a:off x="6273769" y="1984665"/>
            <a:ext cx="901741" cy="49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TW" sz="1400" b="1" dirty="0">
                <a:solidFill>
                  <a:schemeClr val="bg1"/>
                </a:solidFill>
              </a:rPr>
              <a:t>first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C3EC974-B4B2-4AA0-BE38-9E74B2B271D6}"/>
              </a:ext>
            </a:extLst>
          </p:cNvPr>
          <p:cNvSpPr/>
          <p:nvPr/>
        </p:nvSpPr>
        <p:spPr>
          <a:xfrm>
            <a:off x="7717551" y="2402652"/>
            <a:ext cx="612000" cy="612000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Google Shape;502;p30">
            <a:extLst>
              <a:ext uri="{FF2B5EF4-FFF2-40B4-BE49-F238E27FC236}">
                <a16:creationId xmlns:a16="http://schemas.microsoft.com/office/drawing/2014/main" id="{E5C0F5C3-4883-41DE-B7F2-C81D1837F7D4}"/>
              </a:ext>
            </a:extLst>
          </p:cNvPr>
          <p:cNvSpPr txBox="1">
            <a:spLocks/>
          </p:cNvSpPr>
          <p:nvPr/>
        </p:nvSpPr>
        <p:spPr>
          <a:xfrm>
            <a:off x="7572680" y="1984665"/>
            <a:ext cx="901741" cy="49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TW" sz="1400" b="1" dirty="0">
                <a:solidFill>
                  <a:schemeClr val="bg1"/>
                </a:solidFill>
              </a:rPr>
              <a:t>second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77F537E-843C-4748-B49D-9BA9474C6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096708" y="2445010"/>
            <a:ext cx="554774" cy="5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6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4635</TotalTime>
  <Words>1954</Words>
  <Application>Microsoft Office PowerPoint</Application>
  <PresentationFormat>如螢幕大小 (16:9)</PresentationFormat>
  <Paragraphs>317</Paragraphs>
  <Slides>38</Slides>
  <Notes>38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2" baseType="lpstr">
      <vt:lpstr>Arial</vt:lpstr>
      <vt:lpstr>Fira Code</vt:lpstr>
      <vt:lpstr>標楷體</vt:lpstr>
      <vt:lpstr>Programming Language Workshop for Beginners by Slidesgo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Wang Wilson</dc:creator>
  <cp:lastModifiedBy>Wang Wilson</cp:lastModifiedBy>
  <cp:revision>22</cp:revision>
  <cp:lastPrinted>2023-02-04T17:11:31Z</cp:lastPrinted>
  <dcterms:modified xsi:type="dcterms:W3CDTF">2023-02-05T09:39:24Z</dcterms:modified>
</cp:coreProperties>
</file>